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266" r:id="rId6"/>
    <p:sldId id="297" r:id="rId7"/>
    <p:sldId id="292" r:id="rId8"/>
    <p:sldId id="338" r:id="rId9"/>
    <p:sldId id="341" r:id="rId10"/>
    <p:sldId id="305" r:id="rId11"/>
    <p:sldId id="306" r:id="rId12"/>
    <p:sldId id="348" r:id="rId13"/>
    <p:sldId id="315" r:id="rId14"/>
    <p:sldId id="312" r:id="rId15"/>
    <p:sldId id="351" r:id="rId16"/>
    <p:sldId id="349" r:id="rId17"/>
    <p:sldId id="346" r:id="rId18"/>
    <p:sldId id="343" r:id="rId19"/>
    <p:sldId id="337" r:id="rId20"/>
    <p:sldId id="319" r:id="rId21"/>
    <p:sldId id="34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5E7A2-7040-4B88-8FE8-12CEB763C313}" v="1" dt="2023-11-28T17:53:30.619"/>
    <p1510:client id="{AB79BB99-0922-4B02-875C-D7A94E6CA078}" v="1" dt="2023-11-28T09:31:33.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p:cViewPr varScale="1">
        <p:scale>
          <a:sx n="120" d="100"/>
          <a:sy n="120" d="100"/>
        </p:scale>
        <p:origin x="126"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D215A7F6-9441-493D-9762-C41E38911EB8}"/>
    <pc:docChg chg="modSld">
      <pc:chgData name="Maria Steger" userId="51a6a4c3-b2e6-443d-a3d5-b3509b4cf6d9" providerId="ADAL" clId="{D215A7F6-9441-493D-9762-C41E38911EB8}" dt="2023-11-28T18:21:24.096" v="138" actId="20577"/>
      <pc:docMkLst>
        <pc:docMk/>
      </pc:docMkLst>
      <pc:sldChg chg="modSp mod">
        <pc:chgData name="Maria Steger" userId="51a6a4c3-b2e6-443d-a3d5-b3509b4cf6d9" providerId="ADAL" clId="{D215A7F6-9441-493D-9762-C41E38911EB8}" dt="2023-11-28T18:21:24.096" v="138" actId="20577"/>
        <pc:sldMkLst>
          <pc:docMk/>
          <pc:sldMk cId="3003778954" sldId="266"/>
        </pc:sldMkLst>
        <pc:spChg chg="mod">
          <ac:chgData name="Maria Steger" userId="51a6a4c3-b2e6-443d-a3d5-b3509b4cf6d9" providerId="ADAL" clId="{D215A7F6-9441-493D-9762-C41E38911EB8}" dt="2023-11-28T18:21:24.096" v="138" actId="20577"/>
          <ac:spMkLst>
            <pc:docMk/>
            <pc:sldMk cId="3003778954" sldId="266"/>
            <ac:spMk id="12" creationId="{EB8ACEA1-7C5C-5B16-904F-50921DBFAE65}"/>
          </ac:spMkLst>
        </pc:spChg>
      </pc:sldChg>
    </pc:docChg>
  </pc:docChgLst>
  <pc:docChgLst>
    <pc:chgData name="Maria Steger" userId="51a6a4c3-b2e6-443d-a3d5-b3509b4cf6d9" providerId="ADAL" clId="{6A55E7A2-7040-4B88-8FE8-12CEB763C313}"/>
    <pc:docChg chg="custSel modSld">
      <pc:chgData name="Maria Steger" userId="51a6a4c3-b2e6-443d-a3d5-b3509b4cf6d9" providerId="ADAL" clId="{6A55E7A2-7040-4B88-8FE8-12CEB763C313}" dt="2023-11-28T17:54:14.955" v="51" actId="6549"/>
      <pc:docMkLst>
        <pc:docMk/>
      </pc:docMkLst>
      <pc:sldChg chg="addSp modSp mod">
        <pc:chgData name="Maria Steger" userId="51a6a4c3-b2e6-443d-a3d5-b3509b4cf6d9" providerId="ADAL" clId="{6A55E7A2-7040-4B88-8FE8-12CEB763C313}" dt="2023-11-28T17:54:14.955" v="51" actId="6549"/>
        <pc:sldMkLst>
          <pc:docMk/>
          <pc:sldMk cId="2116495491" sldId="319"/>
        </pc:sldMkLst>
        <pc:spChg chg="add mod">
          <ac:chgData name="Maria Steger" userId="51a6a4c3-b2e6-443d-a3d5-b3509b4cf6d9" providerId="ADAL" clId="{6A55E7A2-7040-4B88-8FE8-12CEB763C313}" dt="2023-11-28T17:54:14.955" v="51" actId="6549"/>
          <ac:spMkLst>
            <pc:docMk/>
            <pc:sldMk cId="2116495491" sldId="319"/>
            <ac:spMk id="2" creationId="{7A8344B8-2568-CCDE-3A78-D5C483189C2B}"/>
          </ac:spMkLst>
        </pc:spChg>
      </pc:sldChg>
    </pc:docChg>
  </pc:docChgLst>
  <pc:docChgLst>
    <pc:chgData name="Roswitha Ritter" userId="463a3ed9-2842-4ac3-a364-a0fa97238dfc" providerId="ADAL" clId="{2794078A-2B64-C646-B0C1-41B475C579B4}"/>
    <pc:docChg chg="undo redo custSel modSld">
      <pc:chgData name="Roswitha Ritter" userId="463a3ed9-2842-4ac3-a364-a0fa97238dfc" providerId="ADAL" clId="{2794078A-2B64-C646-B0C1-41B475C579B4}" dt="2023-11-28T11:32:06.642" v="53"/>
      <pc:docMkLst>
        <pc:docMk/>
      </pc:docMkLst>
      <pc:sldChg chg="addSp delSp modSp mod">
        <pc:chgData name="Roswitha Ritter" userId="463a3ed9-2842-4ac3-a364-a0fa97238dfc" providerId="ADAL" clId="{2794078A-2B64-C646-B0C1-41B475C579B4}" dt="2023-11-28T11:31:39.738" v="51" actId="1076"/>
        <pc:sldMkLst>
          <pc:docMk/>
          <pc:sldMk cId="946971938" sldId="292"/>
        </pc:sldMkLst>
        <pc:spChg chg="add mod">
          <ac:chgData name="Roswitha Ritter" userId="463a3ed9-2842-4ac3-a364-a0fa97238dfc" providerId="ADAL" clId="{2794078A-2B64-C646-B0C1-41B475C579B4}" dt="2023-11-28T11:24:26.508" v="13" actId="1076"/>
          <ac:spMkLst>
            <pc:docMk/>
            <pc:sldMk cId="946971938" sldId="292"/>
            <ac:spMk id="10" creationId="{4CA6D74E-4BB0-B649-92F6-ECCACAA83B27}"/>
          </ac:spMkLst>
        </pc:spChg>
        <pc:spChg chg="add mod">
          <ac:chgData name="Roswitha Ritter" userId="463a3ed9-2842-4ac3-a364-a0fa97238dfc" providerId="ADAL" clId="{2794078A-2B64-C646-B0C1-41B475C579B4}" dt="2023-11-28T11:28:25.673" v="29" actId="1076"/>
          <ac:spMkLst>
            <pc:docMk/>
            <pc:sldMk cId="946971938" sldId="292"/>
            <ac:spMk id="11" creationId="{0F4EAB63-E8AD-D35C-E6F1-924B21C3179C}"/>
          </ac:spMkLst>
        </pc:spChg>
        <pc:spChg chg="add mod">
          <ac:chgData name="Roswitha Ritter" userId="463a3ed9-2842-4ac3-a364-a0fa97238dfc" providerId="ADAL" clId="{2794078A-2B64-C646-B0C1-41B475C579B4}" dt="2023-11-28T11:28:30.389" v="35" actId="20577"/>
          <ac:spMkLst>
            <pc:docMk/>
            <pc:sldMk cId="946971938" sldId="292"/>
            <ac:spMk id="16" creationId="{7E652369-B6CC-5435-57C5-BF91E65BE1E5}"/>
          </ac:spMkLst>
        </pc:spChg>
        <pc:spChg chg="add mod">
          <ac:chgData name="Roswitha Ritter" userId="463a3ed9-2842-4ac3-a364-a0fa97238dfc" providerId="ADAL" clId="{2794078A-2B64-C646-B0C1-41B475C579B4}" dt="2023-11-28T11:28:37.206" v="40" actId="20577"/>
          <ac:spMkLst>
            <pc:docMk/>
            <pc:sldMk cId="946971938" sldId="292"/>
            <ac:spMk id="17" creationId="{E8F87A0B-1338-28F0-2E1A-1CF9A453FEE0}"/>
          </ac:spMkLst>
        </pc:spChg>
        <pc:spChg chg="add mod">
          <ac:chgData name="Roswitha Ritter" userId="463a3ed9-2842-4ac3-a364-a0fa97238dfc" providerId="ADAL" clId="{2794078A-2B64-C646-B0C1-41B475C579B4}" dt="2023-11-28T11:31:39.738" v="51" actId="1076"/>
          <ac:spMkLst>
            <pc:docMk/>
            <pc:sldMk cId="946971938" sldId="292"/>
            <ac:spMk id="20" creationId="{1CB494DB-C948-9C00-E10F-D5DBAC292DE4}"/>
          </ac:spMkLst>
        </pc:spChg>
        <pc:grpChg chg="del">
          <ac:chgData name="Roswitha Ritter" userId="463a3ed9-2842-4ac3-a364-a0fa97238dfc" providerId="ADAL" clId="{2794078A-2B64-C646-B0C1-41B475C579B4}" dt="2023-11-28T11:27:05.392" v="14" actId="478"/>
          <ac:grpSpMkLst>
            <pc:docMk/>
            <pc:sldMk cId="946971938" sldId="292"/>
            <ac:grpSpMk id="18" creationId="{063550EE-ABEA-C15D-23C1-EA83CB821E44}"/>
          </ac:grpSpMkLst>
        </pc:grpChg>
        <pc:grpChg chg="del">
          <ac:chgData name="Roswitha Ritter" userId="463a3ed9-2842-4ac3-a364-a0fa97238dfc" providerId="ADAL" clId="{2794078A-2B64-C646-B0C1-41B475C579B4}" dt="2023-11-28T11:30:54.639" v="41" actId="478"/>
          <ac:grpSpMkLst>
            <pc:docMk/>
            <pc:sldMk cId="946971938" sldId="292"/>
            <ac:grpSpMk id="21" creationId="{B86D26D8-C95A-C9A9-3A8E-AA610F43E47D}"/>
          </ac:grpSpMkLst>
        </pc:grpChg>
        <pc:grpChg chg="del">
          <ac:chgData name="Roswitha Ritter" userId="463a3ed9-2842-4ac3-a364-a0fa97238dfc" providerId="ADAL" clId="{2794078A-2B64-C646-B0C1-41B475C579B4}" dt="2023-11-28T11:23:26.026" v="0" actId="478"/>
          <ac:grpSpMkLst>
            <pc:docMk/>
            <pc:sldMk cId="946971938" sldId="292"/>
            <ac:grpSpMk id="22" creationId="{69FD55D8-3AAE-FC71-D6EC-903C6A7BBEAF}"/>
          </ac:grpSpMkLst>
        </pc:grpChg>
        <pc:picChg chg="add mod">
          <ac:chgData name="Roswitha Ritter" userId="463a3ed9-2842-4ac3-a364-a0fa97238dfc" providerId="ADAL" clId="{2794078A-2B64-C646-B0C1-41B475C579B4}" dt="2023-11-28T11:23:51.462" v="7" actId="1076"/>
          <ac:picMkLst>
            <pc:docMk/>
            <pc:sldMk cId="946971938" sldId="292"/>
            <ac:picMk id="1026" creationId="{0BAF7BF3-BFF0-3EC7-4574-415A526A41D8}"/>
          </ac:picMkLst>
        </pc:picChg>
        <pc:picChg chg="add mod">
          <ac:chgData name="Roswitha Ritter" userId="463a3ed9-2842-4ac3-a364-a0fa97238dfc" providerId="ADAL" clId="{2794078A-2B64-C646-B0C1-41B475C579B4}" dt="2023-11-28T11:28:04.256" v="26" actId="1076"/>
          <ac:picMkLst>
            <pc:docMk/>
            <pc:sldMk cId="946971938" sldId="292"/>
            <ac:picMk id="1028" creationId="{5D0F4110-008F-0921-62FC-76EF38D2F994}"/>
          </ac:picMkLst>
        </pc:picChg>
        <pc:picChg chg="add mod">
          <ac:chgData name="Roswitha Ritter" userId="463a3ed9-2842-4ac3-a364-a0fa97238dfc" providerId="ADAL" clId="{2794078A-2B64-C646-B0C1-41B475C579B4}" dt="2023-11-28T11:31:12.341" v="46" actId="1076"/>
          <ac:picMkLst>
            <pc:docMk/>
            <pc:sldMk cId="946971938" sldId="292"/>
            <ac:picMk id="1030" creationId="{4935E29B-418B-53DE-3A8B-A0E1CCC8ABA0}"/>
          </ac:picMkLst>
        </pc:picChg>
      </pc:sldChg>
      <pc:sldChg chg="addSp delSp modSp mod">
        <pc:chgData name="Roswitha Ritter" userId="463a3ed9-2842-4ac3-a364-a0fa97238dfc" providerId="ADAL" clId="{2794078A-2B64-C646-B0C1-41B475C579B4}" dt="2023-11-28T11:32:06.642" v="53"/>
        <pc:sldMkLst>
          <pc:docMk/>
          <pc:sldMk cId="133525336" sldId="340"/>
        </pc:sldMkLst>
        <pc:spChg chg="add mod">
          <ac:chgData name="Roswitha Ritter" userId="463a3ed9-2842-4ac3-a364-a0fa97238dfc" providerId="ADAL" clId="{2794078A-2B64-C646-B0C1-41B475C579B4}" dt="2023-11-28T11:32:06.642" v="53"/>
          <ac:spMkLst>
            <pc:docMk/>
            <pc:sldMk cId="133525336" sldId="340"/>
            <ac:spMk id="7" creationId="{2CF47093-9515-D68B-2F6F-7CE044A8529B}"/>
          </ac:spMkLst>
        </pc:spChg>
        <pc:grpChg chg="del">
          <ac:chgData name="Roswitha Ritter" userId="463a3ed9-2842-4ac3-a364-a0fa97238dfc" providerId="ADAL" clId="{2794078A-2B64-C646-B0C1-41B475C579B4}" dt="2023-11-28T11:32:05.698" v="52" actId="478"/>
          <ac:grpSpMkLst>
            <pc:docMk/>
            <pc:sldMk cId="133525336" sldId="340"/>
            <ac:grpSpMk id="22" creationId="{69FD55D8-3AAE-FC71-D6EC-903C6A7BBEAF}"/>
          </ac:grpSpMkLst>
        </pc:grpChg>
        <pc:picChg chg="add mod">
          <ac:chgData name="Roswitha Ritter" userId="463a3ed9-2842-4ac3-a364-a0fa97238dfc" providerId="ADAL" clId="{2794078A-2B64-C646-B0C1-41B475C579B4}" dt="2023-11-28T11:32:06.642" v="53"/>
          <ac:picMkLst>
            <pc:docMk/>
            <pc:sldMk cId="133525336" sldId="340"/>
            <ac:picMk id="6" creationId="{6AAC6423-24A9-27A4-BB85-FFF4EDCAF081}"/>
          </ac:picMkLst>
        </pc:picChg>
      </pc:sldChg>
    </pc:docChg>
  </pc:docChgLst>
  <pc:docChgLst>
    <pc:chgData name="Tanja Gentz" userId="808a1894-3f35-4ee7-99cd-4e3be7d9e052" providerId="ADAL" clId="{AB79BB99-0922-4B02-875C-D7A94E6CA078}"/>
    <pc:docChg chg="undo custSel addSld modSld sldOrd">
      <pc:chgData name="Tanja Gentz" userId="808a1894-3f35-4ee7-99cd-4e3be7d9e052" providerId="ADAL" clId="{AB79BB99-0922-4B02-875C-D7A94E6CA078}" dt="2023-11-28T09:32:57.060" v="8" actId="20577"/>
      <pc:docMkLst>
        <pc:docMk/>
      </pc:docMkLst>
      <pc:sldChg chg="modSp add mod ord">
        <pc:chgData name="Tanja Gentz" userId="808a1894-3f35-4ee7-99cd-4e3be7d9e052" providerId="ADAL" clId="{AB79BB99-0922-4B02-875C-D7A94E6CA078}" dt="2023-11-28T09:32:57.060" v="8" actId="20577"/>
        <pc:sldMkLst>
          <pc:docMk/>
          <pc:sldMk cId="3003778954" sldId="266"/>
        </pc:sldMkLst>
        <pc:spChg chg="mod">
          <ac:chgData name="Tanja Gentz" userId="808a1894-3f35-4ee7-99cd-4e3be7d9e052" providerId="ADAL" clId="{AB79BB99-0922-4B02-875C-D7A94E6CA078}" dt="2023-11-28T09:31:43.076" v="5"/>
          <ac:spMkLst>
            <pc:docMk/>
            <pc:sldMk cId="3003778954" sldId="266"/>
            <ac:spMk id="8" creationId="{196A8836-FE86-7868-5BD4-A224B08D8EBE}"/>
          </ac:spMkLst>
        </pc:spChg>
        <pc:spChg chg="mod">
          <ac:chgData name="Tanja Gentz" userId="808a1894-3f35-4ee7-99cd-4e3be7d9e052" providerId="ADAL" clId="{AB79BB99-0922-4B02-875C-D7A94E6CA078}" dt="2023-11-28T09:32:23.099" v="6"/>
          <ac:spMkLst>
            <pc:docMk/>
            <pc:sldMk cId="3003778954" sldId="266"/>
            <ac:spMk id="11" creationId="{FF7896D5-1631-10C4-6D5E-1F341F279BC6}"/>
          </ac:spMkLst>
        </pc:spChg>
        <pc:spChg chg="mod">
          <ac:chgData name="Tanja Gentz" userId="808a1894-3f35-4ee7-99cd-4e3be7d9e052" providerId="ADAL" clId="{AB79BB99-0922-4B02-875C-D7A94E6CA078}" dt="2023-11-28T09:32:57.060" v="8" actId="20577"/>
          <ac:spMkLst>
            <pc:docMk/>
            <pc:sldMk cId="3003778954" sldId="266"/>
            <ac:spMk id="12" creationId="{EB8ACEA1-7C5C-5B16-904F-50921DBFAE65}"/>
          </ac:spMkLst>
        </pc:spChg>
      </pc:sldChg>
      <pc:sldChg chg="addSp delSp mod">
        <pc:chgData name="Tanja Gentz" userId="808a1894-3f35-4ee7-99cd-4e3be7d9e052" providerId="ADAL" clId="{AB79BB99-0922-4B02-875C-D7A94E6CA078}" dt="2023-11-28T09:31:23.363" v="1" actId="22"/>
        <pc:sldMkLst>
          <pc:docMk/>
          <pc:sldMk cId="4052014225" sldId="297"/>
        </pc:sldMkLst>
        <pc:spChg chg="add del">
          <ac:chgData name="Tanja Gentz" userId="808a1894-3f35-4ee7-99cd-4e3be7d9e052" providerId="ADAL" clId="{AB79BB99-0922-4B02-875C-D7A94E6CA078}" dt="2023-11-28T09:31:23.363" v="1" actId="22"/>
          <ac:spMkLst>
            <pc:docMk/>
            <pc:sldMk cId="4052014225" sldId="297"/>
            <ac:spMk id="4" creationId="{85A326F7-D91A-21E8-148B-EB528A5D87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BA66B-C7C5-DC4B-8221-1F19336EA246}" type="datetimeFigureOut">
              <a:rPr lang="de-DE" smtClean="0"/>
              <a:t>28.11.2023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8E221-2001-0043-BC4D-A99007979D9D}" type="slidenum">
              <a:rPr lang="de-DE" smtClean="0"/>
              <a:t>‹Nr.›</a:t>
            </a:fld>
            <a:endParaRPr lang="de-DE"/>
          </a:p>
        </p:txBody>
      </p:sp>
    </p:spTree>
    <p:extLst>
      <p:ext uri="{BB962C8B-B14F-4D97-AF65-F5344CB8AC3E}">
        <p14:creationId xmlns:p14="http://schemas.microsoft.com/office/powerpoint/2010/main" val="116813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C9A60B9-8C74-794A-8641-FE213B7F5FC3}" type="slidenum">
              <a:rPr lang="de-DE" smtClean="0"/>
              <a:t>3</a:t>
            </a:fld>
            <a:endParaRPr lang="de-DE"/>
          </a:p>
        </p:txBody>
      </p:sp>
    </p:spTree>
    <p:extLst>
      <p:ext uri="{BB962C8B-B14F-4D97-AF65-F5344CB8AC3E}">
        <p14:creationId xmlns:p14="http://schemas.microsoft.com/office/powerpoint/2010/main" val="119891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C9A60B9-8C74-794A-8641-FE213B7F5FC3}" type="slidenum">
              <a:rPr lang="de-DE" smtClean="0"/>
              <a:t>16</a:t>
            </a:fld>
            <a:endParaRPr lang="de-DE"/>
          </a:p>
        </p:txBody>
      </p:sp>
    </p:spTree>
    <p:extLst>
      <p:ext uri="{BB962C8B-B14F-4D97-AF65-F5344CB8AC3E}">
        <p14:creationId xmlns:p14="http://schemas.microsoft.com/office/powerpoint/2010/main" val="40761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C9A60B9-8C74-794A-8641-FE213B7F5FC3}" type="slidenum">
              <a:rPr lang="de-DE" smtClean="0"/>
              <a:t>17</a:t>
            </a:fld>
            <a:endParaRPr lang="de-DE"/>
          </a:p>
        </p:txBody>
      </p:sp>
    </p:spTree>
    <p:extLst>
      <p:ext uri="{BB962C8B-B14F-4D97-AF65-F5344CB8AC3E}">
        <p14:creationId xmlns:p14="http://schemas.microsoft.com/office/powerpoint/2010/main" val="76602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cs typeface="Calibri"/>
              </a:rPr>
              <a:t>Erinnerung</a:t>
            </a:r>
            <a:r>
              <a:rPr lang="en-US">
                <a:cs typeface="Calibri"/>
              </a:rPr>
              <a:t> an Deutsch-</a:t>
            </a:r>
            <a:r>
              <a:rPr lang="en-US" err="1">
                <a:cs typeface="Calibri"/>
              </a:rPr>
              <a:t>Unterricht</a:t>
            </a:r>
          </a:p>
        </p:txBody>
      </p:sp>
      <p:sp>
        <p:nvSpPr>
          <p:cNvPr id="4" name="Foliennummernplatzhalter 3"/>
          <p:cNvSpPr>
            <a:spLocks noGrp="1"/>
          </p:cNvSpPr>
          <p:nvPr>
            <p:ph type="sldNum" sz="quarter" idx="5"/>
          </p:nvPr>
        </p:nvSpPr>
        <p:spPr/>
        <p:txBody>
          <a:bodyPr/>
          <a:lstStyle/>
          <a:p>
            <a:fld id="{BC9A60B9-8C74-794A-8641-FE213B7F5FC3}" type="slidenum">
              <a:rPr lang="de-DE" smtClean="0"/>
              <a:t>5</a:t>
            </a:fld>
            <a:endParaRPr lang="de-DE"/>
          </a:p>
        </p:txBody>
      </p:sp>
    </p:spTree>
    <p:extLst>
      <p:ext uri="{BB962C8B-B14F-4D97-AF65-F5344CB8AC3E}">
        <p14:creationId xmlns:p14="http://schemas.microsoft.com/office/powerpoint/2010/main" val="131839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cs typeface="Calibri"/>
              </a:rPr>
              <a:t>Erinnerung</a:t>
            </a:r>
            <a:r>
              <a:rPr lang="en-US">
                <a:cs typeface="Calibri"/>
              </a:rPr>
              <a:t> an Deutsch-</a:t>
            </a:r>
            <a:r>
              <a:rPr lang="en-US" err="1">
                <a:cs typeface="Calibri"/>
              </a:rPr>
              <a:t>Unterricht</a:t>
            </a:r>
          </a:p>
        </p:txBody>
      </p:sp>
      <p:sp>
        <p:nvSpPr>
          <p:cNvPr id="4" name="Foliennummernplatzhalter 3"/>
          <p:cNvSpPr>
            <a:spLocks noGrp="1"/>
          </p:cNvSpPr>
          <p:nvPr>
            <p:ph type="sldNum" sz="quarter" idx="5"/>
          </p:nvPr>
        </p:nvSpPr>
        <p:spPr/>
        <p:txBody>
          <a:bodyPr/>
          <a:lstStyle/>
          <a:p>
            <a:fld id="{BC9A60B9-8C74-794A-8641-FE213B7F5FC3}" type="slidenum">
              <a:rPr lang="de-DE" smtClean="0"/>
              <a:t>6</a:t>
            </a:fld>
            <a:endParaRPr lang="de-DE"/>
          </a:p>
        </p:txBody>
      </p:sp>
    </p:spTree>
    <p:extLst>
      <p:ext uri="{BB962C8B-B14F-4D97-AF65-F5344CB8AC3E}">
        <p14:creationId xmlns:p14="http://schemas.microsoft.com/office/powerpoint/2010/main" val="155610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cs typeface="Calibri"/>
              </a:rPr>
              <a:t>Erinnerung</a:t>
            </a:r>
            <a:r>
              <a:rPr lang="en-US" dirty="0">
                <a:cs typeface="Calibri"/>
              </a:rPr>
              <a:t> an Deutsch-</a:t>
            </a:r>
            <a:r>
              <a:rPr lang="en-US" dirty="0" err="1">
                <a:cs typeface="Calibri"/>
              </a:rPr>
              <a:t>Unterricht</a:t>
            </a:r>
            <a:endParaRPr lang="en-US" dirty="0">
              <a:cs typeface="Calibri"/>
            </a:endParaRPr>
          </a:p>
        </p:txBody>
      </p:sp>
      <p:sp>
        <p:nvSpPr>
          <p:cNvPr id="4" name="Foliennummernplatzhalter 3"/>
          <p:cNvSpPr>
            <a:spLocks noGrp="1"/>
          </p:cNvSpPr>
          <p:nvPr>
            <p:ph type="sldNum" sz="quarter" idx="5"/>
          </p:nvPr>
        </p:nvSpPr>
        <p:spPr/>
        <p:txBody>
          <a:bodyPr/>
          <a:lstStyle/>
          <a:p>
            <a:fld id="{BC9A60B9-8C74-794A-8641-FE213B7F5FC3}" type="slidenum">
              <a:rPr lang="de-DE" smtClean="0"/>
              <a:t>7</a:t>
            </a:fld>
            <a:endParaRPr lang="de-DE"/>
          </a:p>
        </p:txBody>
      </p:sp>
    </p:spTree>
    <p:extLst>
      <p:ext uri="{BB962C8B-B14F-4D97-AF65-F5344CB8AC3E}">
        <p14:creationId xmlns:p14="http://schemas.microsoft.com/office/powerpoint/2010/main" val="240562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cs typeface="Calibri"/>
              </a:rPr>
              <a:t>Erinnerung</a:t>
            </a:r>
            <a:r>
              <a:rPr lang="en-US">
                <a:cs typeface="Calibri"/>
              </a:rPr>
              <a:t> an Deutsch-</a:t>
            </a:r>
            <a:r>
              <a:rPr lang="en-US" err="1">
                <a:cs typeface="Calibri"/>
              </a:rPr>
              <a:t>Unterricht</a:t>
            </a:r>
          </a:p>
        </p:txBody>
      </p:sp>
      <p:sp>
        <p:nvSpPr>
          <p:cNvPr id="4" name="Foliennummernplatzhalter 3"/>
          <p:cNvSpPr>
            <a:spLocks noGrp="1"/>
          </p:cNvSpPr>
          <p:nvPr>
            <p:ph type="sldNum" sz="quarter" idx="5"/>
          </p:nvPr>
        </p:nvSpPr>
        <p:spPr/>
        <p:txBody>
          <a:bodyPr/>
          <a:lstStyle/>
          <a:p>
            <a:fld id="{BC9A60B9-8C74-794A-8641-FE213B7F5FC3}" type="slidenum">
              <a:rPr lang="de-DE" smtClean="0"/>
              <a:t>9</a:t>
            </a:fld>
            <a:endParaRPr lang="de-DE"/>
          </a:p>
        </p:txBody>
      </p:sp>
    </p:spTree>
    <p:extLst>
      <p:ext uri="{BB962C8B-B14F-4D97-AF65-F5344CB8AC3E}">
        <p14:creationId xmlns:p14="http://schemas.microsoft.com/office/powerpoint/2010/main" val="216117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cs typeface="Calibri"/>
              </a:rPr>
              <a:t>Erinnerung</a:t>
            </a:r>
            <a:r>
              <a:rPr lang="en-US" dirty="0">
                <a:cs typeface="Calibri"/>
              </a:rPr>
              <a:t> an Deutsch-</a:t>
            </a:r>
            <a:r>
              <a:rPr lang="en-US" dirty="0" err="1">
                <a:cs typeface="Calibri"/>
              </a:rPr>
              <a:t>Unterricht</a:t>
            </a:r>
            <a:endParaRPr lang="en-US" dirty="0">
              <a:cs typeface="Calibri"/>
            </a:endParaRPr>
          </a:p>
        </p:txBody>
      </p:sp>
      <p:sp>
        <p:nvSpPr>
          <p:cNvPr id="4" name="Foliennummernplatzhalter 3"/>
          <p:cNvSpPr>
            <a:spLocks noGrp="1"/>
          </p:cNvSpPr>
          <p:nvPr>
            <p:ph type="sldNum" sz="quarter" idx="5"/>
          </p:nvPr>
        </p:nvSpPr>
        <p:spPr/>
        <p:txBody>
          <a:bodyPr/>
          <a:lstStyle/>
          <a:p>
            <a:fld id="{BC9A60B9-8C74-794A-8641-FE213B7F5FC3}" type="slidenum">
              <a:rPr lang="de-DE" smtClean="0"/>
              <a:t>10</a:t>
            </a:fld>
            <a:endParaRPr lang="de-DE"/>
          </a:p>
        </p:txBody>
      </p:sp>
    </p:spTree>
    <p:extLst>
      <p:ext uri="{BB962C8B-B14F-4D97-AF65-F5344CB8AC3E}">
        <p14:creationId xmlns:p14="http://schemas.microsoft.com/office/powerpoint/2010/main" val="43185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cs typeface="Calibri"/>
              </a:rPr>
              <a:t>Erinnerung</a:t>
            </a:r>
            <a:r>
              <a:rPr lang="en-US" dirty="0">
                <a:cs typeface="Calibri"/>
              </a:rPr>
              <a:t> an Deutsch-</a:t>
            </a:r>
            <a:r>
              <a:rPr lang="en-US" dirty="0" err="1">
                <a:cs typeface="Calibri"/>
              </a:rPr>
              <a:t>Unterricht</a:t>
            </a:r>
            <a:endParaRPr lang="en-US" dirty="0">
              <a:cs typeface="Calibri"/>
            </a:endParaRPr>
          </a:p>
        </p:txBody>
      </p:sp>
      <p:sp>
        <p:nvSpPr>
          <p:cNvPr id="4" name="Foliennummernplatzhalter 3"/>
          <p:cNvSpPr>
            <a:spLocks noGrp="1"/>
          </p:cNvSpPr>
          <p:nvPr>
            <p:ph type="sldNum" sz="quarter" idx="5"/>
          </p:nvPr>
        </p:nvSpPr>
        <p:spPr/>
        <p:txBody>
          <a:bodyPr/>
          <a:lstStyle/>
          <a:p>
            <a:fld id="{BC9A60B9-8C74-794A-8641-FE213B7F5FC3}" type="slidenum">
              <a:rPr lang="de-DE" smtClean="0"/>
              <a:t>11</a:t>
            </a:fld>
            <a:endParaRPr lang="de-DE"/>
          </a:p>
        </p:txBody>
      </p:sp>
    </p:spTree>
    <p:extLst>
      <p:ext uri="{BB962C8B-B14F-4D97-AF65-F5344CB8AC3E}">
        <p14:creationId xmlns:p14="http://schemas.microsoft.com/office/powerpoint/2010/main" val="266082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cs typeface="Calibri"/>
              </a:rPr>
              <a:t>Erinnerung</a:t>
            </a:r>
            <a:r>
              <a:rPr lang="en-US" dirty="0">
                <a:cs typeface="Calibri"/>
              </a:rPr>
              <a:t> an Deutsch-</a:t>
            </a:r>
            <a:r>
              <a:rPr lang="en-US" dirty="0" err="1">
                <a:cs typeface="Calibri"/>
              </a:rPr>
              <a:t>Unterricht</a:t>
            </a:r>
            <a:endParaRPr lang="en-US" dirty="0">
              <a:cs typeface="Calibri"/>
            </a:endParaRPr>
          </a:p>
        </p:txBody>
      </p:sp>
      <p:sp>
        <p:nvSpPr>
          <p:cNvPr id="4" name="Foliennummernplatzhalter 3"/>
          <p:cNvSpPr>
            <a:spLocks noGrp="1"/>
          </p:cNvSpPr>
          <p:nvPr>
            <p:ph type="sldNum" sz="quarter" idx="5"/>
          </p:nvPr>
        </p:nvSpPr>
        <p:spPr/>
        <p:txBody>
          <a:bodyPr/>
          <a:lstStyle/>
          <a:p>
            <a:fld id="{BC9A60B9-8C74-794A-8641-FE213B7F5FC3}" type="slidenum">
              <a:rPr lang="de-DE" smtClean="0"/>
              <a:t>13</a:t>
            </a:fld>
            <a:endParaRPr lang="de-DE"/>
          </a:p>
        </p:txBody>
      </p:sp>
    </p:spTree>
    <p:extLst>
      <p:ext uri="{BB962C8B-B14F-4D97-AF65-F5344CB8AC3E}">
        <p14:creationId xmlns:p14="http://schemas.microsoft.com/office/powerpoint/2010/main" val="166305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cs typeface="Calibri"/>
              </a:rPr>
              <a:t>Erinnerung</a:t>
            </a:r>
            <a:r>
              <a:rPr lang="en-US" dirty="0">
                <a:cs typeface="Calibri"/>
              </a:rPr>
              <a:t> an Deutsch-</a:t>
            </a:r>
            <a:r>
              <a:rPr lang="en-US" dirty="0" err="1">
                <a:cs typeface="Calibri"/>
              </a:rPr>
              <a:t>Unterricht</a:t>
            </a:r>
            <a:endParaRPr lang="en-US" dirty="0">
              <a:cs typeface="Calibri"/>
            </a:endParaRPr>
          </a:p>
        </p:txBody>
      </p:sp>
      <p:sp>
        <p:nvSpPr>
          <p:cNvPr id="4" name="Foliennummernplatzhalter 3"/>
          <p:cNvSpPr>
            <a:spLocks noGrp="1"/>
          </p:cNvSpPr>
          <p:nvPr>
            <p:ph type="sldNum" sz="quarter" idx="5"/>
          </p:nvPr>
        </p:nvSpPr>
        <p:spPr/>
        <p:txBody>
          <a:bodyPr/>
          <a:lstStyle/>
          <a:p>
            <a:fld id="{BC9A60B9-8C74-794A-8641-FE213B7F5FC3}" type="slidenum">
              <a:rPr lang="de-DE" smtClean="0"/>
              <a:t>14</a:t>
            </a:fld>
            <a:endParaRPr lang="de-DE"/>
          </a:p>
        </p:txBody>
      </p:sp>
    </p:spTree>
    <p:extLst>
      <p:ext uri="{BB962C8B-B14F-4D97-AF65-F5344CB8AC3E}">
        <p14:creationId xmlns:p14="http://schemas.microsoft.com/office/powerpoint/2010/main" val="51357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603F7-55AD-C63C-EA07-BC9D4F429D6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8A4B37A-ADC9-CF51-A8A6-B9AD58079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CCC1145-22E5-FD99-F214-F02D9C6264DD}"/>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5" name="Fußzeilenplatzhalter 4">
            <a:extLst>
              <a:ext uri="{FF2B5EF4-FFF2-40B4-BE49-F238E27FC236}">
                <a16:creationId xmlns:a16="http://schemas.microsoft.com/office/drawing/2014/main" id="{A84B3B9B-152A-63D5-1DAD-02E001BF48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723725-88F2-2C9D-F632-6E7CF087B75D}"/>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327117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D1EAF-DEB3-3952-C536-B8D094124F6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24B8048-B824-1DA2-D9BE-1E6DFD9AAD8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D39115-8040-6B2B-1F58-EEB1B51191DF}"/>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5" name="Fußzeilenplatzhalter 4">
            <a:extLst>
              <a:ext uri="{FF2B5EF4-FFF2-40B4-BE49-F238E27FC236}">
                <a16:creationId xmlns:a16="http://schemas.microsoft.com/office/drawing/2014/main" id="{B1B8CB52-C0FE-5C96-78F7-3012B806CD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6FA0A55-076F-5A05-AEA6-6FDC57D983A3}"/>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22259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8525C89-9D8E-3547-8450-23ED8C998C9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B47064D-AECD-E067-6CC2-C5F76C45936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B6B5A-4ABF-A1FB-3BE9-FDCB3C3C4EA1}"/>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5" name="Fußzeilenplatzhalter 4">
            <a:extLst>
              <a:ext uri="{FF2B5EF4-FFF2-40B4-BE49-F238E27FC236}">
                <a16:creationId xmlns:a16="http://schemas.microsoft.com/office/drawing/2014/main" id="{806E77AA-7516-7695-8842-25BE68D01E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BEA190-398E-E70B-FB09-31788984DDDD}"/>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223835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C2513-F455-43C2-30FA-C07709FE7D0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D212047-7CC8-A8ED-03DC-BBBACF2B4EA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695FCC-EFE0-4E9C-FE07-1F79AD624F80}"/>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5" name="Fußzeilenplatzhalter 4">
            <a:extLst>
              <a:ext uri="{FF2B5EF4-FFF2-40B4-BE49-F238E27FC236}">
                <a16:creationId xmlns:a16="http://schemas.microsoft.com/office/drawing/2014/main" id="{907D770B-C1AF-0B0C-9430-A625F0FB66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896873-8FCD-6947-F918-46F56557C594}"/>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9803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996D1-299C-4450-3C01-06E803FD468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ED3D340-9D10-2E36-204A-8DA5D8B73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47A1233-8957-AF76-8A44-879EB85329FE}"/>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5" name="Fußzeilenplatzhalter 4">
            <a:extLst>
              <a:ext uri="{FF2B5EF4-FFF2-40B4-BE49-F238E27FC236}">
                <a16:creationId xmlns:a16="http://schemas.microsoft.com/office/drawing/2014/main" id="{DED569D7-239A-99D0-E327-AE52B5F99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0622AD7-1C4D-0789-4E1C-5D29CD0F8547}"/>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184464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BE257-CD52-0308-3DBD-8E385B015D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D19860-C566-8736-3B26-951B2B661EF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4658EF7-2E99-6ED9-755E-E81A38C5643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7D218B1-F413-C90C-6050-4C18CA3068B9}"/>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6" name="Fußzeilenplatzhalter 5">
            <a:extLst>
              <a:ext uri="{FF2B5EF4-FFF2-40B4-BE49-F238E27FC236}">
                <a16:creationId xmlns:a16="http://schemas.microsoft.com/office/drawing/2014/main" id="{A8E33133-7D06-9713-CAF8-3BD1D3188A5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AB715E0-A7D5-AAE2-3BA8-8B2A6C2807D4}"/>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361371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04A78-5087-DBC0-77FD-6C88D3473A1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5BEB372-2CA2-B2AF-72B1-FCA3AFCEE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848778F-DBC4-FC12-8020-43E6F2AE2C1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714106A-D4ED-7D6B-3D2A-48FECC318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165559B-90CA-274C-7E71-7D4AFB79A59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09111B4-FCE5-1952-E542-76232565DAE3}"/>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8" name="Fußzeilenplatzhalter 7">
            <a:extLst>
              <a:ext uri="{FF2B5EF4-FFF2-40B4-BE49-F238E27FC236}">
                <a16:creationId xmlns:a16="http://schemas.microsoft.com/office/drawing/2014/main" id="{3BBD96CE-D19F-9730-8D4A-BF68DAC4050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C5C3A0C-C401-484C-8D2F-ABD0D30DAF84}"/>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217514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B3833-6C86-CD47-8979-58705B70FB6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E78B6C0-DD60-C948-96AB-B30A844E70BB}"/>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4" name="Fußzeilenplatzhalter 3">
            <a:extLst>
              <a:ext uri="{FF2B5EF4-FFF2-40B4-BE49-F238E27FC236}">
                <a16:creationId xmlns:a16="http://schemas.microsoft.com/office/drawing/2014/main" id="{3383EA93-4DD4-E0FD-8DBF-3B97523B20A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E4746B1-5E8A-8BFF-2374-E69654F68C2D}"/>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374284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AC25FB2-FD33-A256-1D6C-AB8A78DFB2BF}"/>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3" name="Fußzeilenplatzhalter 2">
            <a:extLst>
              <a:ext uri="{FF2B5EF4-FFF2-40B4-BE49-F238E27FC236}">
                <a16:creationId xmlns:a16="http://schemas.microsoft.com/office/drawing/2014/main" id="{FD0AF8B9-B88D-FC34-AD20-31D1E7C39E1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EF7954A-6621-73BA-C521-74E666F1E967}"/>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267823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2B497-9E92-CFE8-0108-CA84512CB0F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791983A-8867-8E3D-7D91-26C4F89EF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AEBFFF7-7D04-DD87-389E-A6345BDF2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213352F-27BC-2EC2-705E-36EB6D9C08C3}"/>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6" name="Fußzeilenplatzhalter 5">
            <a:extLst>
              <a:ext uri="{FF2B5EF4-FFF2-40B4-BE49-F238E27FC236}">
                <a16:creationId xmlns:a16="http://schemas.microsoft.com/office/drawing/2014/main" id="{B9E3305F-C3FE-B270-F0E0-23B1D08BE6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64555C5-919A-9957-8C07-F760449ACF12}"/>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17652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12258-F399-D99D-08CB-B6D724462A7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93DFAFE-CCA1-8188-E9C5-A698BE3E4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93F1384-9E8C-2351-B1F2-546D57F2C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545298-DC10-8143-8350-8B78277B62CE}"/>
              </a:ext>
            </a:extLst>
          </p:cNvPr>
          <p:cNvSpPr>
            <a:spLocks noGrp="1"/>
          </p:cNvSpPr>
          <p:nvPr>
            <p:ph type="dt" sz="half" idx="10"/>
          </p:nvPr>
        </p:nvSpPr>
        <p:spPr/>
        <p:txBody>
          <a:bodyPr/>
          <a:lstStyle/>
          <a:p>
            <a:fld id="{C3DCDDC0-23D4-CE48-8228-14C9BB60D3C1}" type="datetimeFigureOut">
              <a:rPr lang="de-DE" smtClean="0"/>
              <a:t>28.11.2023</a:t>
            </a:fld>
            <a:endParaRPr lang="de-DE"/>
          </a:p>
        </p:txBody>
      </p:sp>
      <p:sp>
        <p:nvSpPr>
          <p:cNvPr id="6" name="Fußzeilenplatzhalter 5">
            <a:extLst>
              <a:ext uri="{FF2B5EF4-FFF2-40B4-BE49-F238E27FC236}">
                <a16:creationId xmlns:a16="http://schemas.microsoft.com/office/drawing/2014/main" id="{8E943A97-2A5C-4F61-7247-D62B3BD4040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B795757-5FEE-CAA5-C3BD-5F1781C01B1A}"/>
              </a:ext>
            </a:extLst>
          </p:cNvPr>
          <p:cNvSpPr>
            <a:spLocks noGrp="1"/>
          </p:cNvSpPr>
          <p:nvPr>
            <p:ph type="sldNum" sz="quarter" idx="12"/>
          </p:nvPr>
        </p:nvSpPr>
        <p:spPr/>
        <p:txBody>
          <a:bodyPr/>
          <a:lstStyle/>
          <a:p>
            <a:fld id="{784EA395-5E7D-8244-A2C2-EB7B32A84A86}" type="slidenum">
              <a:rPr lang="de-DE" smtClean="0"/>
              <a:t>‹Nr.›</a:t>
            </a:fld>
            <a:endParaRPr lang="de-DE"/>
          </a:p>
        </p:txBody>
      </p:sp>
    </p:spTree>
    <p:extLst>
      <p:ext uri="{BB962C8B-B14F-4D97-AF65-F5344CB8AC3E}">
        <p14:creationId xmlns:p14="http://schemas.microsoft.com/office/powerpoint/2010/main" val="148417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FAD62B9-46CB-4186-C1D0-06F69CF13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ADCFE97-1C09-156F-7DD5-74B89BF73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6986AC-2BD1-0ACA-0476-0DB3247CF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CDDC0-23D4-CE48-8228-14C9BB60D3C1}" type="datetimeFigureOut">
              <a:rPr lang="de-DE" smtClean="0"/>
              <a:t>28.11.2023</a:t>
            </a:fld>
            <a:endParaRPr lang="de-DE"/>
          </a:p>
        </p:txBody>
      </p:sp>
      <p:sp>
        <p:nvSpPr>
          <p:cNvPr id="5" name="Fußzeilenplatzhalter 4">
            <a:extLst>
              <a:ext uri="{FF2B5EF4-FFF2-40B4-BE49-F238E27FC236}">
                <a16:creationId xmlns:a16="http://schemas.microsoft.com/office/drawing/2014/main" id="{D267889B-0665-6919-673F-E79CDDC9D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58BF105-99C1-4C63-4EC7-2D657B6F7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EA395-5E7D-8244-A2C2-EB7B32A84A86}" type="slidenum">
              <a:rPr lang="de-DE" smtClean="0"/>
              <a:t>‹Nr.›</a:t>
            </a:fld>
            <a:endParaRPr lang="de-DE"/>
          </a:p>
        </p:txBody>
      </p:sp>
    </p:spTree>
    <p:extLst>
      <p:ext uri="{BB962C8B-B14F-4D97-AF65-F5344CB8AC3E}">
        <p14:creationId xmlns:p14="http://schemas.microsoft.com/office/powerpoint/2010/main" val="171849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4a"/><Relationship Id="rId7" Type="http://schemas.openxmlformats.org/officeDocument/2006/relationships/image" Target="../media/image9.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12.jpeg"/><Relationship Id="rId4" Type="http://schemas.openxmlformats.org/officeDocument/2006/relationships/audio" Target="../media/media2.m4a"/><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e-DE" sz="3600" dirty="0">
                <a:solidFill>
                  <a:schemeClr val="bg1"/>
                </a:solidFill>
                <a:latin typeface="Heebo" panose="00000500000000000000" pitchFamily="2" charset="-79"/>
                <a:cs typeface="Heebo" panose="00000500000000000000" pitchFamily="2" charset="-79"/>
              </a:rPr>
              <a:t>Protein-Shakes:</a:t>
            </a:r>
          </a:p>
          <a:p>
            <a:pPr algn="ctr"/>
            <a:r>
              <a:rPr lang="de-DE" sz="3600" dirty="0">
                <a:solidFill>
                  <a:schemeClr val="bg1"/>
                </a:solidFill>
                <a:latin typeface="Heebo" panose="00000500000000000000" pitchFamily="2" charset="-79"/>
                <a:cs typeface="Heebo" panose="00000500000000000000" pitchFamily="2" charset="-79"/>
              </a:rPr>
              <a:t>ja oder nein? </a:t>
            </a: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Pseudoargumente identifizieren</a:t>
            </a:r>
            <a:endPar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Claudia Schneider, Maria Steger, Marianne Steiner, Suzanne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Kapelari</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Corinna Peschel, Enisa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Pliska</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-Halilovic, </a:t>
            </a:r>
            <a:r>
              <a:rPr kumimoji="0" lang="de-DE" sz="16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Roswitha Ritter</a:t>
            </a:r>
            <a:endPar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nsiMINTlein">
            <a:extLst>
              <a:ext uri="{FF2B5EF4-FFF2-40B4-BE49-F238E27FC236}">
                <a16:creationId xmlns:a16="http://schemas.microsoft.com/office/drawing/2014/main" id="{9D4CEAED-5449-74DE-B4C3-E726A6FDFE6B}"/>
              </a:ext>
            </a:extLst>
          </p:cNvPr>
          <p:cNvPicPr>
            <a:picLocks noChangeAspect="1"/>
          </p:cNvPicPr>
          <p:nvPr/>
        </p:nvPicPr>
        <p:blipFill>
          <a:blip r:embed="rId3"/>
          <a:stretch>
            <a:fillRect/>
          </a:stretch>
        </p:blipFill>
        <p:spPr>
          <a:xfrm>
            <a:off x="304800" y="173742"/>
            <a:ext cx="2615893" cy="2354656"/>
          </a:xfrm>
          <a:prstGeom prst="rect">
            <a:avLst/>
          </a:prstGeom>
        </p:spPr>
      </p:pic>
      <p:sp>
        <p:nvSpPr>
          <p:cNvPr id="7" name="Sprechblase: rechteckig mit abgerundeten Ecken 6">
            <a:extLst>
              <a:ext uri="{FF2B5EF4-FFF2-40B4-BE49-F238E27FC236}">
                <a16:creationId xmlns:a16="http://schemas.microsoft.com/office/drawing/2014/main" id="{A8FF6972-C1BB-0BFD-DD5C-88B8CCB83510}"/>
              </a:ext>
            </a:extLst>
          </p:cNvPr>
          <p:cNvSpPr/>
          <p:nvPr/>
        </p:nvSpPr>
        <p:spPr>
          <a:xfrm>
            <a:off x="3798126" y="158158"/>
            <a:ext cx="8089074" cy="1872074"/>
          </a:xfrm>
          <a:prstGeom prst="wedgeRoundRectCallout">
            <a:avLst>
              <a:gd name="adj1" fmla="val -60233"/>
              <a:gd name="adj2" fmla="val 13564"/>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Wie argumentieren wir">
            <a:extLst>
              <a:ext uri="{FF2B5EF4-FFF2-40B4-BE49-F238E27FC236}">
                <a16:creationId xmlns:a16="http://schemas.microsoft.com/office/drawing/2014/main" id="{CDB20C92-38A4-425F-F084-41F87643BA5D}"/>
              </a:ext>
            </a:extLst>
          </p:cNvPr>
          <p:cNvSpPr txBox="1"/>
          <p:nvPr/>
        </p:nvSpPr>
        <p:spPr>
          <a:xfrm>
            <a:off x="3798126" y="340143"/>
            <a:ext cx="8089074" cy="15081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pPr>
            <a:r>
              <a:rPr lang="de-DE" sz="3600" dirty="0">
                <a:solidFill>
                  <a:srgbClr val="349937"/>
                </a:solidFill>
                <a:latin typeface="Heebo"/>
                <a:cs typeface="Calibri"/>
              </a:rPr>
              <a:t>Wie bauen wir eine Argumentation auf, um unseren Standpunkt zu vertreten?</a:t>
            </a:r>
          </a:p>
          <a:p>
            <a:pPr algn="ctr">
              <a:spcBef>
                <a:spcPts val="1200"/>
              </a:spcBef>
            </a:pPr>
            <a:r>
              <a:rPr lang="de-DE" sz="1600" dirty="0">
                <a:solidFill>
                  <a:srgbClr val="349937"/>
                </a:solidFill>
                <a:latin typeface="Heebo"/>
                <a:cs typeface="Calibri"/>
              </a:rPr>
              <a:t>Wer kann sich noch an die Deutsch-Stunden erinnern?</a:t>
            </a:r>
          </a:p>
        </p:txBody>
      </p:sp>
      <p:sp>
        <p:nvSpPr>
          <p:cNvPr id="9" name="BBB">
            <a:extLst>
              <a:ext uri="{FF2B5EF4-FFF2-40B4-BE49-F238E27FC236}">
                <a16:creationId xmlns:a16="http://schemas.microsoft.com/office/drawing/2014/main" id="{CAD11CA7-75DE-F94C-5F83-590FCAB2B7E1}"/>
              </a:ext>
            </a:extLst>
          </p:cNvPr>
          <p:cNvSpPr txBox="1"/>
          <p:nvPr/>
        </p:nvSpPr>
        <p:spPr>
          <a:xfrm>
            <a:off x="1143001" y="2842720"/>
            <a:ext cx="10925174" cy="838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dirty="0">
                <a:latin typeface="Heebo" panose="00000500000000000000" pitchFamily="2" charset="-79"/>
                <a:cs typeface="Heebo" panose="00000500000000000000" pitchFamily="2" charset="-79"/>
              </a:rPr>
              <a:t>These          +        Argument</a:t>
            </a:r>
          </a:p>
          <a:p>
            <a:pPr>
              <a:spcBef>
                <a:spcPts val="300"/>
              </a:spcBef>
            </a:pP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ehauptung, Urteil, Empfehlung                </a:t>
            </a: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egründung</a:t>
            </a:r>
          </a:p>
        </p:txBody>
      </p:sp>
      <p:sp>
        <p:nvSpPr>
          <p:cNvPr id="3" name="Hervorhebung Begründung">
            <a:extLst>
              <a:ext uri="{FF2B5EF4-FFF2-40B4-BE49-F238E27FC236}">
                <a16:creationId xmlns:a16="http://schemas.microsoft.com/office/drawing/2014/main" id="{A9D21762-72F2-ACF6-8DE3-5F1035611ED7}"/>
              </a:ext>
            </a:extLst>
          </p:cNvPr>
          <p:cNvSpPr/>
          <p:nvPr/>
        </p:nvSpPr>
        <p:spPr>
          <a:xfrm>
            <a:off x="3902525" y="2738689"/>
            <a:ext cx="2669255" cy="103317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unten gekrümmt 1">
            <a:extLst>
              <a:ext uri="{FF2B5EF4-FFF2-40B4-BE49-F238E27FC236}">
                <a16:creationId xmlns:a16="http://schemas.microsoft.com/office/drawing/2014/main" id="{01E92BFE-A72E-3110-BA2F-0E8D7F757666}"/>
              </a:ext>
            </a:extLst>
          </p:cNvPr>
          <p:cNvSpPr/>
          <p:nvPr/>
        </p:nvSpPr>
        <p:spPr>
          <a:xfrm flipH="1" flipV="1">
            <a:off x="1571624" y="3783635"/>
            <a:ext cx="3114676" cy="584774"/>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7" name="Textfeld 16">
            <a:extLst>
              <a:ext uri="{FF2B5EF4-FFF2-40B4-BE49-F238E27FC236}">
                <a16:creationId xmlns:a16="http://schemas.microsoft.com/office/drawing/2014/main" id="{344D4F2E-9B4F-F1CE-CDF8-0BAFAC83E24C}"/>
              </a:ext>
            </a:extLst>
          </p:cNvPr>
          <p:cNvSpPr txBox="1"/>
          <p:nvPr/>
        </p:nvSpPr>
        <p:spPr>
          <a:xfrm>
            <a:off x="2409825" y="3936352"/>
            <a:ext cx="1419225" cy="369332"/>
          </a:xfrm>
          <a:prstGeom prst="rect">
            <a:avLst/>
          </a:prstGeom>
          <a:noFill/>
        </p:spPr>
        <p:txBody>
          <a:bodyPr wrap="square" rtlCol="0">
            <a:spAutoFit/>
          </a:bodyPr>
          <a:lstStyle/>
          <a:p>
            <a:pPr algn="ctr"/>
            <a:r>
              <a:rPr lang="de-DE" dirty="0">
                <a:solidFill>
                  <a:srgbClr val="349937"/>
                </a:solidFill>
              </a:rPr>
              <a:t>begründet</a:t>
            </a:r>
          </a:p>
        </p:txBody>
      </p:sp>
      <p:sp>
        <p:nvSpPr>
          <p:cNvPr id="10" name="Explosion">
            <a:extLst>
              <a:ext uri="{FF2B5EF4-FFF2-40B4-BE49-F238E27FC236}">
                <a16:creationId xmlns:a16="http://schemas.microsoft.com/office/drawing/2014/main" id="{059CC534-6B9E-E12F-E57B-59380C9DA48B}"/>
              </a:ext>
            </a:extLst>
          </p:cNvPr>
          <p:cNvSpPr/>
          <p:nvPr/>
        </p:nvSpPr>
        <p:spPr>
          <a:xfrm>
            <a:off x="7768849" y="3629753"/>
            <a:ext cx="4418456" cy="2163702"/>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Manipulation">
            <a:extLst>
              <a:ext uri="{FF2B5EF4-FFF2-40B4-BE49-F238E27FC236}">
                <a16:creationId xmlns:a16="http://schemas.microsoft.com/office/drawing/2014/main" id="{A5FD7F27-6E65-5BB9-368D-AAD4A7F1077E}"/>
              </a:ext>
            </a:extLst>
          </p:cNvPr>
          <p:cNvSpPr txBox="1"/>
          <p:nvPr/>
        </p:nvSpPr>
        <p:spPr>
          <a:xfrm>
            <a:off x="8498176" y="4367157"/>
            <a:ext cx="30093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3200" dirty="0">
                <a:solidFill>
                  <a:schemeClr val="bg1"/>
                </a:solidFill>
                <a:cs typeface="Calibri"/>
              </a:rPr>
              <a:t>MANIPULATION</a:t>
            </a:r>
          </a:p>
        </p:txBody>
      </p:sp>
      <p:sp>
        <p:nvSpPr>
          <p:cNvPr id="15" name="Pfeil bewusst Manipulation">
            <a:extLst>
              <a:ext uri="{FF2B5EF4-FFF2-40B4-BE49-F238E27FC236}">
                <a16:creationId xmlns:a16="http://schemas.microsoft.com/office/drawing/2014/main" id="{FE450F27-FA4C-A9A1-E984-505DBE904A2A}"/>
              </a:ext>
            </a:extLst>
          </p:cNvPr>
          <p:cNvSpPr/>
          <p:nvPr/>
        </p:nvSpPr>
        <p:spPr>
          <a:xfrm rot="9115568">
            <a:off x="6703765" y="6050007"/>
            <a:ext cx="1867956" cy="23776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haltlich korrekt / falsch">
            <a:extLst>
              <a:ext uri="{FF2B5EF4-FFF2-40B4-BE49-F238E27FC236}">
                <a16:creationId xmlns:a16="http://schemas.microsoft.com/office/drawing/2014/main" id="{D0D8E24F-DB27-FD8E-FADE-C40F700BB3A6}"/>
              </a:ext>
            </a:extLst>
          </p:cNvPr>
          <p:cNvSpPr txBox="1"/>
          <p:nvPr/>
        </p:nvSpPr>
        <p:spPr>
          <a:xfrm>
            <a:off x="4285134" y="4270998"/>
            <a:ext cx="519288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latin typeface="Heebo"/>
                <a:cs typeface="Calibri"/>
              </a:rPr>
              <a:t>wissenschaftlich belegt</a:t>
            </a:r>
          </a:p>
          <a:p>
            <a:endParaRPr lang="de-DE" sz="2000" dirty="0">
              <a:latin typeface="Heebo"/>
              <a:cs typeface="Calibri"/>
            </a:endParaRPr>
          </a:p>
          <a:p>
            <a:endParaRPr lang="de-DE" sz="2000" dirty="0">
              <a:latin typeface="Heebo"/>
              <a:cs typeface="Calibri"/>
            </a:endParaRPr>
          </a:p>
          <a:p>
            <a:r>
              <a:rPr lang="de-DE" sz="2000" dirty="0">
                <a:latin typeface="Heebo"/>
                <a:cs typeface="Calibri"/>
              </a:rPr>
              <a:t>nicht wissenschaftlich belegt</a:t>
            </a:r>
            <a:br>
              <a:rPr lang="de-DE" sz="2000" dirty="0">
                <a:latin typeface="Heebo"/>
                <a:cs typeface="Calibri"/>
              </a:rPr>
            </a:br>
            <a:r>
              <a:rPr lang="de-DE" sz="2000" dirty="0">
                <a:latin typeface="Heebo"/>
                <a:cs typeface="Calibri"/>
              </a:rPr>
              <a:t>oder unlogisch</a:t>
            </a:r>
          </a:p>
        </p:txBody>
      </p:sp>
      <p:sp>
        <p:nvSpPr>
          <p:cNvPr id="16" name="Pfeil: nach oben und unten 15">
            <a:extLst>
              <a:ext uri="{FF2B5EF4-FFF2-40B4-BE49-F238E27FC236}">
                <a16:creationId xmlns:a16="http://schemas.microsoft.com/office/drawing/2014/main" id="{C5990583-62A5-3B86-072C-42B79AFFC092}"/>
              </a:ext>
            </a:extLst>
          </p:cNvPr>
          <p:cNvSpPr/>
          <p:nvPr/>
        </p:nvSpPr>
        <p:spPr>
          <a:xfrm>
            <a:off x="5611578" y="4607128"/>
            <a:ext cx="178740" cy="507999"/>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Hervorhebung bewussst unbewusst">
            <a:extLst>
              <a:ext uri="{FF2B5EF4-FFF2-40B4-BE49-F238E27FC236}">
                <a16:creationId xmlns:a16="http://schemas.microsoft.com/office/drawing/2014/main" id="{51D45A65-82E0-970B-CBB7-2CB83B915D64}"/>
              </a:ext>
            </a:extLst>
          </p:cNvPr>
          <p:cNvSpPr/>
          <p:nvPr/>
        </p:nvSpPr>
        <p:spPr>
          <a:xfrm>
            <a:off x="4192491" y="5156600"/>
            <a:ext cx="3621851" cy="7275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unbewusst bewusst">
            <a:extLst>
              <a:ext uri="{FF2B5EF4-FFF2-40B4-BE49-F238E27FC236}">
                <a16:creationId xmlns:a16="http://schemas.microsoft.com/office/drawing/2014/main" id="{37CD96F3-C011-3312-815B-DEA1B3E87875}"/>
              </a:ext>
            </a:extLst>
          </p:cNvPr>
          <p:cNvSpPr txBox="1"/>
          <p:nvPr/>
        </p:nvSpPr>
        <p:spPr>
          <a:xfrm>
            <a:off x="5396788" y="6154611"/>
            <a:ext cx="18438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latin typeface="Heebo"/>
                <a:cs typeface="Calibri"/>
              </a:rPr>
              <a:t>unbewusst</a:t>
            </a:r>
            <a:endParaRPr lang="de-DE" sz="2000" dirty="0">
              <a:latin typeface="Heebo"/>
              <a:cs typeface="Heebo"/>
            </a:endParaRPr>
          </a:p>
          <a:p>
            <a:r>
              <a:rPr lang="de-DE" sz="2000" dirty="0">
                <a:solidFill>
                  <a:srgbClr val="FF0000"/>
                </a:solidFill>
                <a:latin typeface="Heebo"/>
                <a:cs typeface="Calibri"/>
              </a:rPr>
              <a:t>bewusst</a:t>
            </a:r>
          </a:p>
        </p:txBody>
      </p:sp>
    </p:spTree>
    <p:extLst>
      <p:ext uri="{BB962C8B-B14F-4D97-AF65-F5344CB8AC3E}">
        <p14:creationId xmlns:p14="http://schemas.microsoft.com/office/powerpoint/2010/main" val="242283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p:tgtEl>
                                          <p:spTgt spid="10"/>
                                        </p:tgtEl>
                                        <p:attrNameLst>
                                          <p:attrName>ppt_y</p:attrName>
                                        </p:attrNameLst>
                                      </p:cBhvr>
                                      <p:tavLst>
                                        <p:tav tm="0">
                                          <p:val>
                                            <p:strVal val="#ppt_y+#ppt_h*1.125000"/>
                                          </p:val>
                                        </p:tav>
                                        <p:tav tm="100000">
                                          <p:val>
                                            <p:strVal val="#ppt_y"/>
                                          </p:val>
                                        </p:tav>
                                      </p:tavLst>
                                    </p:anim>
                                    <p:animEffect transition="in" filter="wipe(up)">
                                      <p:cBhvr>
                                        <p:cTn id="10" dur="500"/>
                                        <p:tgtEl>
                                          <p:spTgt spid="1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nsiMINTlein">
            <a:extLst>
              <a:ext uri="{FF2B5EF4-FFF2-40B4-BE49-F238E27FC236}">
                <a16:creationId xmlns:a16="http://schemas.microsoft.com/office/drawing/2014/main" id="{9D4CEAED-5449-74DE-B4C3-E726A6FDFE6B}"/>
              </a:ext>
            </a:extLst>
          </p:cNvPr>
          <p:cNvPicPr>
            <a:picLocks noChangeAspect="1"/>
          </p:cNvPicPr>
          <p:nvPr/>
        </p:nvPicPr>
        <p:blipFill>
          <a:blip r:embed="rId3"/>
          <a:stretch>
            <a:fillRect/>
          </a:stretch>
        </p:blipFill>
        <p:spPr>
          <a:xfrm>
            <a:off x="304800" y="173742"/>
            <a:ext cx="2615893" cy="2354656"/>
          </a:xfrm>
          <a:prstGeom prst="rect">
            <a:avLst/>
          </a:prstGeom>
        </p:spPr>
      </p:pic>
      <p:sp>
        <p:nvSpPr>
          <p:cNvPr id="7" name="Sprechblase: rechteckig mit abgerundeten Ecken 6">
            <a:extLst>
              <a:ext uri="{FF2B5EF4-FFF2-40B4-BE49-F238E27FC236}">
                <a16:creationId xmlns:a16="http://schemas.microsoft.com/office/drawing/2014/main" id="{A8FF6972-C1BB-0BFD-DD5C-88B8CCB83510}"/>
              </a:ext>
            </a:extLst>
          </p:cNvPr>
          <p:cNvSpPr/>
          <p:nvPr/>
        </p:nvSpPr>
        <p:spPr>
          <a:xfrm>
            <a:off x="3798126" y="158158"/>
            <a:ext cx="8089074" cy="2328134"/>
          </a:xfrm>
          <a:prstGeom prst="wedgeRoundRectCallout">
            <a:avLst>
              <a:gd name="adj1" fmla="val -60233"/>
              <a:gd name="adj2" fmla="val 13564"/>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Wie argumentieren wir">
            <a:extLst>
              <a:ext uri="{FF2B5EF4-FFF2-40B4-BE49-F238E27FC236}">
                <a16:creationId xmlns:a16="http://schemas.microsoft.com/office/drawing/2014/main" id="{CDB20C92-38A4-425F-F084-41F87643BA5D}"/>
              </a:ext>
            </a:extLst>
          </p:cNvPr>
          <p:cNvSpPr txBox="1"/>
          <p:nvPr/>
        </p:nvSpPr>
        <p:spPr>
          <a:xfrm>
            <a:off x="3798126" y="210081"/>
            <a:ext cx="8089074"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pPr>
            <a:r>
              <a:rPr lang="de-DE" sz="3600" dirty="0">
                <a:solidFill>
                  <a:srgbClr val="349937"/>
                </a:solidFill>
                <a:latin typeface="Heebo"/>
                <a:cs typeface="Calibri"/>
              </a:rPr>
              <a:t>Wir müssen </a:t>
            </a:r>
            <a:r>
              <a:rPr lang="de-DE" sz="3600" u="sng" dirty="0">
                <a:solidFill>
                  <a:srgbClr val="349937"/>
                </a:solidFill>
                <a:latin typeface="Heebo"/>
                <a:cs typeface="Calibri"/>
              </a:rPr>
              <a:t>genau hinschauen</a:t>
            </a:r>
            <a:r>
              <a:rPr lang="de-DE" sz="3600" dirty="0">
                <a:solidFill>
                  <a:srgbClr val="349937"/>
                </a:solidFill>
                <a:latin typeface="Heebo"/>
                <a:cs typeface="Calibri"/>
              </a:rPr>
              <a:t> und </a:t>
            </a:r>
            <a:br>
              <a:rPr lang="de-DE" sz="3600" dirty="0">
                <a:solidFill>
                  <a:srgbClr val="349937"/>
                </a:solidFill>
                <a:latin typeface="Heebo"/>
                <a:cs typeface="Calibri"/>
              </a:rPr>
            </a:br>
            <a:r>
              <a:rPr lang="de-DE" sz="3600" u="sng" dirty="0">
                <a:solidFill>
                  <a:srgbClr val="349937"/>
                </a:solidFill>
                <a:latin typeface="Heebo"/>
                <a:cs typeface="Calibri"/>
              </a:rPr>
              <a:t>auf die inhaltliche Korrektheit achten</a:t>
            </a:r>
            <a:r>
              <a:rPr lang="de-DE" sz="3600" dirty="0">
                <a:solidFill>
                  <a:srgbClr val="349937"/>
                </a:solidFill>
                <a:latin typeface="Heebo"/>
                <a:cs typeface="Calibri"/>
              </a:rPr>
              <a:t>, wenn wir uns informieren und </a:t>
            </a:r>
            <a:br>
              <a:rPr lang="de-DE" sz="3600" dirty="0">
                <a:solidFill>
                  <a:srgbClr val="349937"/>
                </a:solidFill>
                <a:latin typeface="Heebo"/>
                <a:cs typeface="Calibri"/>
              </a:rPr>
            </a:br>
            <a:r>
              <a:rPr lang="de-DE" sz="3600" dirty="0">
                <a:solidFill>
                  <a:srgbClr val="349937"/>
                </a:solidFill>
                <a:latin typeface="Heebo"/>
                <a:cs typeface="Calibri"/>
              </a:rPr>
              <a:t>uns eine Meinung bilden!!!</a:t>
            </a:r>
          </a:p>
        </p:txBody>
      </p:sp>
      <p:sp>
        <p:nvSpPr>
          <p:cNvPr id="9" name="BBB">
            <a:extLst>
              <a:ext uri="{FF2B5EF4-FFF2-40B4-BE49-F238E27FC236}">
                <a16:creationId xmlns:a16="http://schemas.microsoft.com/office/drawing/2014/main" id="{CAD11CA7-75DE-F94C-5F83-590FCAB2B7E1}"/>
              </a:ext>
            </a:extLst>
          </p:cNvPr>
          <p:cNvSpPr txBox="1"/>
          <p:nvPr/>
        </p:nvSpPr>
        <p:spPr>
          <a:xfrm>
            <a:off x="1143001" y="2842720"/>
            <a:ext cx="10925174" cy="838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dirty="0">
                <a:latin typeface="Heebo" panose="00000500000000000000" pitchFamily="2" charset="-79"/>
                <a:cs typeface="Heebo" panose="00000500000000000000" pitchFamily="2" charset="-79"/>
              </a:rPr>
              <a:t>These          +        Argument</a:t>
            </a:r>
          </a:p>
          <a:p>
            <a:pPr>
              <a:spcBef>
                <a:spcPts val="300"/>
              </a:spcBef>
            </a:pP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ehauptung, Urteil, Empfehlung                </a:t>
            </a: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egründung</a:t>
            </a:r>
          </a:p>
        </p:txBody>
      </p:sp>
      <p:sp>
        <p:nvSpPr>
          <p:cNvPr id="3" name="Hervorhebung Begründung">
            <a:extLst>
              <a:ext uri="{FF2B5EF4-FFF2-40B4-BE49-F238E27FC236}">
                <a16:creationId xmlns:a16="http://schemas.microsoft.com/office/drawing/2014/main" id="{A9D21762-72F2-ACF6-8DE3-5F1035611ED7}"/>
              </a:ext>
            </a:extLst>
          </p:cNvPr>
          <p:cNvSpPr/>
          <p:nvPr/>
        </p:nvSpPr>
        <p:spPr>
          <a:xfrm>
            <a:off x="3902525" y="2738689"/>
            <a:ext cx="2669255" cy="103317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unten gekrümmt 1">
            <a:extLst>
              <a:ext uri="{FF2B5EF4-FFF2-40B4-BE49-F238E27FC236}">
                <a16:creationId xmlns:a16="http://schemas.microsoft.com/office/drawing/2014/main" id="{01E92BFE-A72E-3110-BA2F-0E8D7F757666}"/>
              </a:ext>
            </a:extLst>
          </p:cNvPr>
          <p:cNvSpPr/>
          <p:nvPr/>
        </p:nvSpPr>
        <p:spPr>
          <a:xfrm flipH="1" flipV="1">
            <a:off x="1571624" y="3783635"/>
            <a:ext cx="3114676" cy="584774"/>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7" name="Textfeld 16">
            <a:extLst>
              <a:ext uri="{FF2B5EF4-FFF2-40B4-BE49-F238E27FC236}">
                <a16:creationId xmlns:a16="http://schemas.microsoft.com/office/drawing/2014/main" id="{344D4F2E-9B4F-F1CE-CDF8-0BAFAC83E24C}"/>
              </a:ext>
            </a:extLst>
          </p:cNvPr>
          <p:cNvSpPr txBox="1"/>
          <p:nvPr/>
        </p:nvSpPr>
        <p:spPr>
          <a:xfrm>
            <a:off x="2409825" y="3936352"/>
            <a:ext cx="1419225" cy="369332"/>
          </a:xfrm>
          <a:prstGeom prst="rect">
            <a:avLst/>
          </a:prstGeom>
          <a:noFill/>
        </p:spPr>
        <p:txBody>
          <a:bodyPr wrap="square" rtlCol="0">
            <a:spAutoFit/>
          </a:bodyPr>
          <a:lstStyle/>
          <a:p>
            <a:pPr algn="ctr"/>
            <a:r>
              <a:rPr lang="de-DE" dirty="0">
                <a:solidFill>
                  <a:srgbClr val="349937"/>
                </a:solidFill>
              </a:rPr>
              <a:t>begründet</a:t>
            </a:r>
          </a:p>
        </p:txBody>
      </p:sp>
      <p:sp>
        <p:nvSpPr>
          <p:cNvPr id="10" name="Explosion">
            <a:extLst>
              <a:ext uri="{FF2B5EF4-FFF2-40B4-BE49-F238E27FC236}">
                <a16:creationId xmlns:a16="http://schemas.microsoft.com/office/drawing/2014/main" id="{059CC534-6B9E-E12F-E57B-59380C9DA48B}"/>
              </a:ext>
            </a:extLst>
          </p:cNvPr>
          <p:cNvSpPr/>
          <p:nvPr/>
        </p:nvSpPr>
        <p:spPr>
          <a:xfrm>
            <a:off x="7768849" y="3629753"/>
            <a:ext cx="4418456" cy="2163702"/>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Manipulation">
            <a:extLst>
              <a:ext uri="{FF2B5EF4-FFF2-40B4-BE49-F238E27FC236}">
                <a16:creationId xmlns:a16="http://schemas.microsoft.com/office/drawing/2014/main" id="{A5FD7F27-6E65-5BB9-368D-AAD4A7F1077E}"/>
              </a:ext>
            </a:extLst>
          </p:cNvPr>
          <p:cNvSpPr txBox="1"/>
          <p:nvPr/>
        </p:nvSpPr>
        <p:spPr>
          <a:xfrm>
            <a:off x="8498176" y="4367157"/>
            <a:ext cx="30093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3200" dirty="0">
                <a:solidFill>
                  <a:schemeClr val="bg1"/>
                </a:solidFill>
                <a:cs typeface="Calibri"/>
              </a:rPr>
              <a:t>MANIPULATION</a:t>
            </a:r>
          </a:p>
        </p:txBody>
      </p:sp>
      <p:sp>
        <p:nvSpPr>
          <p:cNvPr id="15" name="Pfeil bewusst Manipulation">
            <a:extLst>
              <a:ext uri="{FF2B5EF4-FFF2-40B4-BE49-F238E27FC236}">
                <a16:creationId xmlns:a16="http://schemas.microsoft.com/office/drawing/2014/main" id="{FE450F27-FA4C-A9A1-E984-505DBE904A2A}"/>
              </a:ext>
            </a:extLst>
          </p:cNvPr>
          <p:cNvSpPr/>
          <p:nvPr/>
        </p:nvSpPr>
        <p:spPr>
          <a:xfrm rot="9115568">
            <a:off x="6703765" y="6050007"/>
            <a:ext cx="1867956" cy="23776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haltlich korrekt / falsch">
            <a:extLst>
              <a:ext uri="{FF2B5EF4-FFF2-40B4-BE49-F238E27FC236}">
                <a16:creationId xmlns:a16="http://schemas.microsoft.com/office/drawing/2014/main" id="{D0D8E24F-DB27-FD8E-FADE-C40F700BB3A6}"/>
              </a:ext>
            </a:extLst>
          </p:cNvPr>
          <p:cNvSpPr txBox="1"/>
          <p:nvPr/>
        </p:nvSpPr>
        <p:spPr>
          <a:xfrm>
            <a:off x="4285134" y="4270998"/>
            <a:ext cx="519288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latin typeface="Heebo"/>
                <a:cs typeface="Calibri"/>
              </a:rPr>
              <a:t>wissenschaftlich belegt</a:t>
            </a:r>
          </a:p>
          <a:p>
            <a:endParaRPr lang="de-DE" sz="2000" dirty="0">
              <a:latin typeface="Heebo"/>
              <a:cs typeface="Calibri"/>
            </a:endParaRPr>
          </a:p>
          <a:p>
            <a:endParaRPr lang="de-DE" sz="2000" dirty="0">
              <a:latin typeface="Heebo"/>
              <a:cs typeface="Calibri"/>
            </a:endParaRPr>
          </a:p>
          <a:p>
            <a:r>
              <a:rPr lang="de-DE" sz="2000" dirty="0">
                <a:latin typeface="Heebo"/>
                <a:cs typeface="Calibri"/>
              </a:rPr>
              <a:t>nicht wissenschaftlich belegt</a:t>
            </a:r>
            <a:br>
              <a:rPr lang="de-DE" sz="2000" dirty="0">
                <a:latin typeface="Heebo"/>
                <a:cs typeface="Calibri"/>
              </a:rPr>
            </a:br>
            <a:r>
              <a:rPr lang="de-DE" sz="2000" dirty="0">
                <a:latin typeface="Heebo"/>
                <a:cs typeface="Calibri"/>
              </a:rPr>
              <a:t>oder unlogisch</a:t>
            </a:r>
          </a:p>
        </p:txBody>
      </p:sp>
      <p:sp>
        <p:nvSpPr>
          <p:cNvPr id="16" name="Pfeil: nach oben und unten 15">
            <a:extLst>
              <a:ext uri="{FF2B5EF4-FFF2-40B4-BE49-F238E27FC236}">
                <a16:creationId xmlns:a16="http://schemas.microsoft.com/office/drawing/2014/main" id="{C5990583-62A5-3B86-072C-42B79AFFC092}"/>
              </a:ext>
            </a:extLst>
          </p:cNvPr>
          <p:cNvSpPr/>
          <p:nvPr/>
        </p:nvSpPr>
        <p:spPr>
          <a:xfrm>
            <a:off x="5611578" y="4607128"/>
            <a:ext cx="178740" cy="507999"/>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Hervorhebung bewussst unbewusst">
            <a:extLst>
              <a:ext uri="{FF2B5EF4-FFF2-40B4-BE49-F238E27FC236}">
                <a16:creationId xmlns:a16="http://schemas.microsoft.com/office/drawing/2014/main" id="{51D45A65-82E0-970B-CBB7-2CB83B915D64}"/>
              </a:ext>
            </a:extLst>
          </p:cNvPr>
          <p:cNvSpPr/>
          <p:nvPr/>
        </p:nvSpPr>
        <p:spPr>
          <a:xfrm>
            <a:off x="4192491" y="5156600"/>
            <a:ext cx="3621851" cy="7275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unbewusst bewusst">
            <a:extLst>
              <a:ext uri="{FF2B5EF4-FFF2-40B4-BE49-F238E27FC236}">
                <a16:creationId xmlns:a16="http://schemas.microsoft.com/office/drawing/2014/main" id="{37CD96F3-C011-3312-815B-DEA1B3E87875}"/>
              </a:ext>
            </a:extLst>
          </p:cNvPr>
          <p:cNvSpPr txBox="1"/>
          <p:nvPr/>
        </p:nvSpPr>
        <p:spPr>
          <a:xfrm>
            <a:off x="5396788" y="6154611"/>
            <a:ext cx="18438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latin typeface="Heebo"/>
                <a:cs typeface="Calibri"/>
              </a:rPr>
              <a:t>unbewusst</a:t>
            </a:r>
            <a:endParaRPr lang="de-DE" sz="2000" dirty="0">
              <a:latin typeface="Heebo"/>
              <a:cs typeface="Heebo"/>
            </a:endParaRPr>
          </a:p>
          <a:p>
            <a:r>
              <a:rPr lang="de-DE" sz="2000" dirty="0">
                <a:solidFill>
                  <a:srgbClr val="FF0000"/>
                </a:solidFill>
                <a:latin typeface="Heebo"/>
                <a:cs typeface="Calibri"/>
              </a:rPr>
              <a:t>bewusst</a:t>
            </a:r>
          </a:p>
        </p:txBody>
      </p:sp>
      <p:sp>
        <p:nvSpPr>
          <p:cNvPr id="5" name="Multiplikationszeichen 4">
            <a:extLst>
              <a:ext uri="{FF2B5EF4-FFF2-40B4-BE49-F238E27FC236}">
                <a16:creationId xmlns:a16="http://schemas.microsoft.com/office/drawing/2014/main" id="{86050036-7867-26F9-A4E2-E8B821FD6A07}"/>
              </a:ext>
            </a:extLst>
          </p:cNvPr>
          <p:cNvSpPr/>
          <p:nvPr/>
        </p:nvSpPr>
        <p:spPr>
          <a:xfrm>
            <a:off x="7412369" y="2870456"/>
            <a:ext cx="4690539" cy="3804723"/>
          </a:xfrm>
          <a:prstGeom prst="mathMultiply">
            <a:avLst/>
          </a:prstGeom>
          <a:solidFill>
            <a:srgbClr val="349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655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p:tgtEl>
                                          <p:spTgt spid="10"/>
                                        </p:tgtEl>
                                        <p:attrNameLst>
                                          <p:attrName>ppt_y</p:attrName>
                                        </p:attrNameLst>
                                      </p:cBhvr>
                                      <p:tavLst>
                                        <p:tav tm="0">
                                          <p:val>
                                            <p:strVal val="#ppt_y+#ppt_h*1.125000"/>
                                          </p:val>
                                        </p:tav>
                                        <p:tav tm="100000">
                                          <p:val>
                                            <p:strVal val="#ppt_y"/>
                                          </p:val>
                                        </p:tav>
                                      </p:tavLst>
                                    </p:anim>
                                    <p:animEffect transition="in" filter="wipe(up)">
                                      <p:cBhvr>
                                        <p:cTn id="10" dur="500"/>
                                        <p:tgtEl>
                                          <p:spTgt spid="1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9D4CEAED-5449-74DE-B4C3-E726A6FDFE6B}"/>
              </a:ext>
            </a:extLst>
          </p:cNvPr>
          <p:cNvPicPr>
            <a:picLocks noChangeAspect="1"/>
          </p:cNvPicPr>
          <p:nvPr/>
        </p:nvPicPr>
        <p:blipFill>
          <a:blip r:embed="rId2"/>
          <a:stretch>
            <a:fillRect/>
          </a:stretch>
        </p:blipFill>
        <p:spPr>
          <a:xfrm>
            <a:off x="8147352" y="1211880"/>
            <a:ext cx="3118152" cy="2806757"/>
          </a:xfrm>
          <a:prstGeom prst="rect">
            <a:avLst/>
          </a:prstGeom>
        </p:spPr>
      </p:pic>
      <p:sp>
        <p:nvSpPr>
          <p:cNvPr id="7" name="Sprechblase: rechteckig mit abgerundeten Ecken 6">
            <a:extLst>
              <a:ext uri="{FF2B5EF4-FFF2-40B4-BE49-F238E27FC236}">
                <a16:creationId xmlns:a16="http://schemas.microsoft.com/office/drawing/2014/main" id="{A8FF6972-C1BB-0BFD-DD5C-88B8CCB83510}"/>
              </a:ext>
            </a:extLst>
          </p:cNvPr>
          <p:cNvSpPr/>
          <p:nvPr/>
        </p:nvSpPr>
        <p:spPr>
          <a:xfrm>
            <a:off x="1082391" y="4018637"/>
            <a:ext cx="5663259" cy="1965828"/>
          </a:xfrm>
          <a:prstGeom prst="wedgeRoundRectCallout">
            <a:avLst>
              <a:gd name="adj1" fmla="val 77620"/>
              <a:gd name="adj2" fmla="val -72909"/>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DB20C92-38A4-425F-F084-41F87643BA5D}"/>
              </a:ext>
            </a:extLst>
          </p:cNvPr>
          <p:cNvSpPr txBox="1"/>
          <p:nvPr/>
        </p:nvSpPr>
        <p:spPr>
          <a:xfrm>
            <a:off x="1082392" y="4245226"/>
            <a:ext cx="566325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3600" dirty="0">
                <a:solidFill>
                  <a:srgbClr val="349937"/>
                </a:solidFill>
                <a:latin typeface="Heebo"/>
                <a:cs typeface="Calibri"/>
              </a:rPr>
              <a:t>Mit welchem Ziel argumentieren wir in den Wissenschaften?</a:t>
            </a:r>
          </a:p>
        </p:txBody>
      </p:sp>
    </p:spTree>
    <p:extLst>
      <p:ext uri="{BB962C8B-B14F-4D97-AF65-F5344CB8AC3E}">
        <p14:creationId xmlns:p14="http://schemas.microsoft.com/office/powerpoint/2010/main" val="383355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nsiMINTlein">
            <a:extLst>
              <a:ext uri="{FF2B5EF4-FFF2-40B4-BE49-F238E27FC236}">
                <a16:creationId xmlns:a16="http://schemas.microsoft.com/office/drawing/2014/main" id="{9D4CEAED-5449-74DE-B4C3-E726A6FDFE6B}"/>
              </a:ext>
            </a:extLst>
          </p:cNvPr>
          <p:cNvPicPr>
            <a:picLocks noChangeAspect="1"/>
          </p:cNvPicPr>
          <p:nvPr/>
        </p:nvPicPr>
        <p:blipFill>
          <a:blip r:embed="rId3"/>
          <a:stretch>
            <a:fillRect/>
          </a:stretch>
        </p:blipFill>
        <p:spPr>
          <a:xfrm>
            <a:off x="304800" y="173742"/>
            <a:ext cx="2615893" cy="2354656"/>
          </a:xfrm>
          <a:prstGeom prst="rect">
            <a:avLst/>
          </a:prstGeom>
        </p:spPr>
      </p:pic>
      <p:sp>
        <p:nvSpPr>
          <p:cNvPr id="7" name="Sprechblase: rechteckig mit abgerundeten Ecken 6">
            <a:extLst>
              <a:ext uri="{FF2B5EF4-FFF2-40B4-BE49-F238E27FC236}">
                <a16:creationId xmlns:a16="http://schemas.microsoft.com/office/drawing/2014/main" id="{A8FF6972-C1BB-0BFD-DD5C-88B8CCB83510}"/>
              </a:ext>
            </a:extLst>
          </p:cNvPr>
          <p:cNvSpPr/>
          <p:nvPr/>
        </p:nvSpPr>
        <p:spPr>
          <a:xfrm>
            <a:off x="3798126" y="158158"/>
            <a:ext cx="8089074" cy="1872074"/>
          </a:xfrm>
          <a:prstGeom prst="wedgeRoundRectCallout">
            <a:avLst>
              <a:gd name="adj1" fmla="val -60233"/>
              <a:gd name="adj2" fmla="val 13564"/>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Wie argumentieren wir">
            <a:extLst>
              <a:ext uri="{FF2B5EF4-FFF2-40B4-BE49-F238E27FC236}">
                <a16:creationId xmlns:a16="http://schemas.microsoft.com/office/drawing/2014/main" id="{CDB20C92-38A4-425F-F084-41F87643BA5D}"/>
              </a:ext>
            </a:extLst>
          </p:cNvPr>
          <p:cNvSpPr txBox="1"/>
          <p:nvPr/>
        </p:nvSpPr>
        <p:spPr>
          <a:xfrm>
            <a:off x="3798126" y="340143"/>
            <a:ext cx="8089074" cy="15081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pPr>
            <a:r>
              <a:rPr lang="de-DE" sz="3600" dirty="0">
                <a:solidFill>
                  <a:srgbClr val="349937"/>
                </a:solidFill>
                <a:latin typeface="Heebo"/>
                <a:cs typeface="Calibri"/>
              </a:rPr>
              <a:t>Wie bauen wir eine Argumentation auf, um unseren Standpunkt zu vertreten?</a:t>
            </a:r>
          </a:p>
          <a:p>
            <a:pPr algn="ctr">
              <a:spcBef>
                <a:spcPts val="1200"/>
              </a:spcBef>
            </a:pPr>
            <a:r>
              <a:rPr lang="de-DE" sz="1600" dirty="0">
                <a:solidFill>
                  <a:srgbClr val="349937"/>
                </a:solidFill>
                <a:latin typeface="Heebo"/>
                <a:cs typeface="Calibri"/>
              </a:rPr>
              <a:t>Wer kann sich noch an die Deutsch-Stunden erinnern?</a:t>
            </a:r>
          </a:p>
        </p:txBody>
      </p:sp>
      <p:sp>
        <p:nvSpPr>
          <p:cNvPr id="9" name="BBB">
            <a:extLst>
              <a:ext uri="{FF2B5EF4-FFF2-40B4-BE49-F238E27FC236}">
                <a16:creationId xmlns:a16="http://schemas.microsoft.com/office/drawing/2014/main" id="{CAD11CA7-75DE-F94C-5F83-590FCAB2B7E1}"/>
              </a:ext>
            </a:extLst>
          </p:cNvPr>
          <p:cNvSpPr txBox="1"/>
          <p:nvPr/>
        </p:nvSpPr>
        <p:spPr>
          <a:xfrm>
            <a:off x="1143001" y="2842720"/>
            <a:ext cx="10925174" cy="838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dirty="0">
                <a:latin typeface="Heebo" panose="00000500000000000000" pitchFamily="2" charset="-79"/>
                <a:cs typeface="Heebo" panose="00000500000000000000" pitchFamily="2" charset="-79"/>
              </a:rPr>
              <a:t>These          +        Argument</a:t>
            </a:r>
          </a:p>
          <a:p>
            <a:pPr>
              <a:spcBef>
                <a:spcPts val="300"/>
              </a:spcBef>
            </a:pP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ehauptung, Urteil, Empfehlung                </a:t>
            </a: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egründung</a:t>
            </a:r>
          </a:p>
        </p:txBody>
      </p:sp>
      <p:sp>
        <p:nvSpPr>
          <p:cNvPr id="3" name="Hervorhebung Begründung">
            <a:extLst>
              <a:ext uri="{FF2B5EF4-FFF2-40B4-BE49-F238E27FC236}">
                <a16:creationId xmlns:a16="http://schemas.microsoft.com/office/drawing/2014/main" id="{A9D21762-72F2-ACF6-8DE3-5F1035611ED7}"/>
              </a:ext>
            </a:extLst>
          </p:cNvPr>
          <p:cNvSpPr/>
          <p:nvPr/>
        </p:nvSpPr>
        <p:spPr>
          <a:xfrm>
            <a:off x="3902525" y="2738689"/>
            <a:ext cx="2669255" cy="103317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unten gekrümmt 1">
            <a:extLst>
              <a:ext uri="{FF2B5EF4-FFF2-40B4-BE49-F238E27FC236}">
                <a16:creationId xmlns:a16="http://schemas.microsoft.com/office/drawing/2014/main" id="{01E92BFE-A72E-3110-BA2F-0E8D7F757666}"/>
              </a:ext>
            </a:extLst>
          </p:cNvPr>
          <p:cNvSpPr/>
          <p:nvPr/>
        </p:nvSpPr>
        <p:spPr>
          <a:xfrm flipH="1" flipV="1">
            <a:off x="1571624" y="3783635"/>
            <a:ext cx="3114676" cy="584774"/>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7" name="Textfeld 16">
            <a:extLst>
              <a:ext uri="{FF2B5EF4-FFF2-40B4-BE49-F238E27FC236}">
                <a16:creationId xmlns:a16="http://schemas.microsoft.com/office/drawing/2014/main" id="{344D4F2E-9B4F-F1CE-CDF8-0BAFAC83E24C}"/>
              </a:ext>
            </a:extLst>
          </p:cNvPr>
          <p:cNvSpPr txBox="1"/>
          <p:nvPr/>
        </p:nvSpPr>
        <p:spPr>
          <a:xfrm>
            <a:off x="2409825" y="3936352"/>
            <a:ext cx="1419225" cy="369332"/>
          </a:xfrm>
          <a:prstGeom prst="rect">
            <a:avLst/>
          </a:prstGeom>
          <a:noFill/>
        </p:spPr>
        <p:txBody>
          <a:bodyPr wrap="square" rtlCol="0">
            <a:spAutoFit/>
          </a:bodyPr>
          <a:lstStyle/>
          <a:p>
            <a:pPr algn="ctr"/>
            <a:r>
              <a:rPr lang="de-DE" dirty="0">
                <a:solidFill>
                  <a:srgbClr val="349937"/>
                </a:solidFill>
              </a:rPr>
              <a:t>begründet</a:t>
            </a:r>
          </a:p>
        </p:txBody>
      </p:sp>
      <p:sp>
        <p:nvSpPr>
          <p:cNvPr id="11" name="Manipulation">
            <a:extLst>
              <a:ext uri="{FF2B5EF4-FFF2-40B4-BE49-F238E27FC236}">
                <a16:creationId xmlns:a16="http://schemas.microsoft.com/office/drawing/2014/main" id="{A5FD7F27-6E65-5BB9-368D-AAD4A7F1077E}"/>
              </a:ext>
            </a:extLst>
          </p:cNvPr>
          <p:cNvSpPr txBox="1"/>
          <p:nvPr/>
        </p:nvSpPr>
        <p:spPr>
          <a:xfrm>
            <a:off x="8262870" y="3995733"/>
            <a:ext cx="39291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cs typeface="Calibri"/>
              </a:rPr>
              <a:t>Fleisch in Maßen zu essen ist gesund, </a:t>
            </a:r>
            <a:br>
              <a:rPr lang="de-DE" sz="1600" dirty="0">
                <a:cs typeface="Calibri"/>
              </a:rPr>
            </a:br>
            <a:r>
              <a:rPr lang="de-DE" sz="1600" dirty="0">
                <a:solidFill>
                  <a:srgbClr val="00B0F0"/>
                </a:solidFill>
                <a:cs typeface="Calibri"/>
              </a:rPr>
              <a:t>weil </a:t>
            </a:r>
            <a:r>
              <a:rPr lang="de-DE" sz="1600" dirty="0">
                <a:solidFill>
                  <a:srgbClr val="00B050"/>
                </a:solidFill>
                <a:cs typeface="Calibri"/>
              </a:rPr>
              <a:t> es essentielle Aminosäuren enthält.</a:t>
            </a:r>
          </a:p>
        </p:txBody>
      </p:sp>
      <p:sp>
        <p:nvSpPr>
          <p:cNvPr id="13" name="inhaltlich korrekt / falsch">
            <a:extLst>
              <a:ext uri="{FF2B5EF4-FFF2-40B4-BE49-F238E27FC236}">
                <a16:creationId xmlns:a16="http://schemas.microsoft.com/office/drawing/2014/main" id="{D0D8E24F-DB27-FD8E-FADE-C40F700BB3A6}"/>
              </a:ext>
            </a:extLst>
          </p:cNvPr>
          <p:cNvSpPr txBox="1"/>
          <p:nvPr/>
        </p:nvSpPr>
        <p:spPr>
          <a:xfrm>
            <a:off x="4285134" y="4270998"/>
            <a:ext cx="519288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solidFill>
                  <a:srgbClr val="00B050"/>
                </a:solidFill>
                <a:latin typeface="Heebo"/>
                <a:cs typeface="Calibri"/>
              </a:rPr>
              <a:t>wissenschaftlich belegt</a:t>
            </a:r>
          </a:p>
          <a:p>
            <a:endParaRPr lang="de-DE" sz="2000" dirty="0">
              <a:latin typeface="Heebo"/>
              <a:cs typeface="Calibri"/>
            </a:endParaRPr>
          </a:p>
          <a:p>
            <a:endParaRPr lang="de-DE" sz="2000" dirty="0">
              <a:latin typeface="Heebo"/>
              <a:cs typeface="Calibri"/>
            </a:endParaRPr>
          </a:p>
          <a:p>
            <a:r>
              <a:rPr lang="de-DE" sz="2000" dirty="0">
                <a:solidFill>
                  <a:srgbClr val="FF0000"/>
                </a:solidFill>
                <a:latin typeface="Heebo"/>
                <a:cs typeface="Calibri"/>
              </a:rPr>
              <a:t>nicht wissenschaftlich belegt</a:t>
            </a:r>
            <a:br>
              <a:rPr lang="de-DE" sz="2000" dirty="0">
                <a:latin typeface="Heebo"/>
                <a:cs typeface="Calibri"/>
              </a:rPr>
            </a:br>
            <a:r>
              <a:rPr lang="de-DE" sz="2000" dirty="0">
                <a:latin typeface="Heebo"/>
                <a:cs typeface="Calibri"/>
              </a:rPr>
              <a:t>oder unlogisch</a:t>
            </a:r>
          </a:p>
        </p:txBody>
      </p:sp>
      <p:sp>
        <p:nvSpPr>
          <p:cNvPr id="16" name="Pfeil: nach oben und unten 15">
            <a:extLst>
              <a:ext uri="{FF2B5EF4-FFF2-40B4-BE49-F238E27FC236}">
                <a16:creationId xmlns:a16="http://schemas.microsoft.com/office/drawing/2014/main" id="{C5990583-62A5-3B86-072C-42B79AFFC092}"/>
              </a:ext>
            </a:extLst>
          </p:cNvPr>
          <p:cNvSpPr/>
          <p:nvPr/>
        </p:nvSpPr>
        <p:spPr>
          <a:xfrm>
            <a:off x="5611578" y="4607128"/>
            <a:ext cx="178740" cy="507999"/>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eschweifte Klammer rechts 5">
            <a:extLst>
              <a:ext uri="{FF2B5EF4-FFF2-40B4-BE49-F238E27FC236}">
                <a16:creationId xmlns:a16="http://schemas.microsoft.com/office/drawing/2014/main" id="{6E418682-9EA0-B531-0A47-66DB6A00AFAB}"/>
              </a:ext>
            </a:extLst>
          </p:cNvPr>
          <p:cNvSpPr/>
          <p:nvPr/>
        </p:nvSpPr>
        <p:spPr>
          <a:xfrm>
            <a:off x="7502769" y="4345630"/>
            <a:ext cx="730926" cy="1518415"/>
          </a:xfrm>
          <a:prstGeom prst="rightBrace">
            <a:avLst/>
          </a:prstGeom>
          <a:ln w="38100">
            <a:solidFill>
              <a:srgbClr val="F498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Manipulation">
            <a:extLst>
              <a:ext uri="{FF2B5EF4-FFF2-40B4-BE49-F238E27FC236}">
                <a16:creationId xmlns:a16="http://schemas.microsoft.com/office/drawing/2014/main" id="{0C18F0D6-0EB7-FE9E-3553-ED65C98EE4AC}"/>
              </a:ext>
            </a:extLst>
          </p:cNvPr>
          <p:cNvSpPr txBox="1"/>
          <p:nvPr/>
        </p:nvSpPr>
        <p:spPr>
          <a:xfrm>
            <a:off x="8262870" y="5153208"/>
            <a:ext cx="39291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cs typeface="Calibri"/>
              </a:rPr>
              <a:t>Fleisch in großen Mengen zu essen ist gesund, </a:t>
            </a:r>
            <a:br>
              <a:rPr lang="de-DE" sz="1600" dirty="0">
                <a:cs typeface="Calibri"/>
              </a:rPr>
            </a:br>
            <a:r>
              <a:rPr lang="de-DE" sz="1600" dirty="0">
                <a:solidFill>
                  <a:srgbClr val="00B0F0"/>
                </a:solidFill>
                <a:cs typeface="Calibri"/>
              </a:rPr>
              <a:t>weil </a:t>
            </a:r>
            <a:r>
              <a:rPr lang="de-DE" sz="1600" dirty="0">
                <a:solidFill>
                  <a:srgbClr val="FF0000"/>
                </a:solidFill>
                <a:cs typeface="Calibri"/>
              </a:rPr>
              <a:t>es die Muskeln wachsen lässt.</a:t>
            </a:r>
          </a:p>
        </p:txBody>
      </p:sp>
    </p:spTree>
    <p:extLst>
      <p:ext uri="{BB962C8B-B14F-4D97-AF65-F5344CB8AC3E}">
        <p14:creationId xmlns:p14="http://schemas.microsoft.com/office/powerpoint/2010/main" val="362623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nsiMINTlein">
            <a:extLst>
              <a:ext uri="{FF2B5EF4-FFF2-40B4-BE49-F238E27FC236}">
                <a16:creationId xmlns:a16="http://schemas.microsoft.com/office/drawing/2014/main" id="{9D4CEAED-5449-74DE-B4C3-E726A6FDFE6B}"/>
              </a:ext>
            </a:extLst>
          </p:cNvPr>
          <p:cNvPicPr>
            <a:picLocks noChangeAspect="1"/>
          </p:cNvPicPr>
          <p:nvPr/>
        </p:nvPicPr>
        <p:blipFill>
          <a:blip r:embed="rId3"/>
          <a:stretch>
            <a:fillRect/>
          </a:stretch>
        </p:blipFill>
        <p:spPr>
          <a:xfrm>
            <a:off x="304800" y="173742"/>
            <a:ext cx="2615893" cy="2354656"/>
          </a:xfrm>
          <a:prstGeom prst="rect">
            <a:avLst/>
          </a:prstGeom>
        </p:spPr>
      </p:pic>
      <p:sp>
        <p:nvSpPr>
          <p:cNvPr id="7" name="Sprechblase: rechteckig mit abgerundeten Ecken 6">
            <a:extLst>
              <a:ext uri="{FF2B5EF4-FFF2-40B4-BE49-F238E27FC236}">
                <a16:creationId xmlns:a16="http://schemas.microsoft.com/office/drawing/2014/main" id="{A8FF6972-C1BB-0BFD-DD5C-88B8CCB83510}"/>
              </a:ext>
            </a:extLst>
          </p:cNvPr>
          <p:cNvSpPr/>
          <p:nvPr/>
        </p:nvSpPr>
        <p:spPr>
          <a:xfrm>
            <a:off x="3798126" y="158158"/>
            <a:ext cx="8089074" cy="1872074"/>
          </a:xfrm>
          <a:prstGeom prst="wedgeRoundRectCallout">
            <a:avLst>
              <a:gd name="adj1" fmla="val -60233"/>
              <a:gd name="adj2" fmla="val 13564"/>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Wie argumentieren wir">
            <a:extLst>
              <a:ext uri="{FF2B5EF4-FFF2-40B4-BE49-F238E27FC236}">
                <a16:creationId xmlns:a16="http://schemas.microsoft.com/office/drawing/2014/main" id="{CDB20C92-38A4-425F-F084-41F87643BA5D}"/>
              </a:ext>
            </a:extLst>
          </p:cNvPr>
          <p:cNvSpPr txBox="1"/>
          <p:nvPr/>
        </p:nvSpPr>
        <p:spPr>
          <a:xfrm>
            <a:off x="3798126" y="340143"/>
            <a:ext cx="8089074" cy="15081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pPr>
            <a:r>
              <a:rPr lang="de-DE" sz="3600" dirty="0">
                <a:solidFill>
                  <a:srgbClr val="349937"/>
                </a:solidFill>
                <a:latin typeface="Heebo"/>
                <a:cs typeface="Calibri"/>
              </a:rPr>
              <a:t>Wie bauen wir eine Argumentation auf, um unseren Standpunkt zu vertreten?</a:t>
            </a:r>
          </a:p>
          <a:p>
            <a:pPr algn="ctr">
              <a:spcBef>
                <a:spcPts val="1200"/>
              </a:spcBef>
            </a:pPr>
            <a:r>
              <a:rPr lang="de-DE" sz="1600" dirty="0">
                <a:solidFill>
                  <a:srgbClr val="349937"/>
                </a:solidFill>
                <a:latin typeface="Heebo"/>
                <a:cs typeface="Calibri"/>
              </a:rPr>
              <a:t>Wer kann sich noch an die Deutsch-Stunden erinnern?</a:t>
            </a:r>
          </a:p>
        </p:txBody>
      </p:sp>
      <p:sp>
        <p:nvSpPr>
          <p:cNvPr id="9" name="BBB">
            <a:extLst>
              <a:ext uri="{FF2B5EF4-FFF2-40B4-BE49-F238E27FC236}">
                <a16:creationId xmlns:a16="http://schemas.microsoft.com/office/drawing/2014/main" id="{CAD11CA7-75DE-F94C-5F83-590FCAB2B7E1}"/>
              </a:ext>
            </a:extLst>
          </p:cNvPr>
          <p:cNvSpPr txBox="1"/>
          <p:nvPr/>
        </p:nvSpPr>
        <p:spPr>
          <a:xfrm>
            <a:off x="1143001" y="2842720"/>
            <a:ext cx="10925174" cy="838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dirty="0">
                <a:latin typeface="Heebo" panose="00000500000000000000" pitchFamily="2" charset="-79"/>
                <a:cs typeface="Heebo" panose="00000500000000000000" pitchFamily="2" charset="-79"/>
              </a:rPr>
              <a:t>These          +        Argument</a:t>
            </a:r>
          </a:p>
          <a:p>
            <a:pPr>
              <a:spcBef>
                <a:spcPts val="300"/>
              </a:spcBef>
            </a:pP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ehauptung, Urteil, Empfehlung                </a:t>
            </a: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egründung</a:t>
            </a:r>
          </a:p>
        </p:txBody>
      </p:sp>
      <p:sp>
        <p:nvSpPr>
          <p:cNvPr id="3" name="Hervorhebung Begründung">
            <a:extLst>
              <a:ext uri="{FF2B5EF4-FFF2-40B4-BE49-F238E27FC236}">
                <a16:creationId xmlns:a16="http://schemas.microsoft.com/office/drawing/2014/main" id="{A9D21762-72F2-ACF6-8DE3-5F1035611ED7}"/>
              </a:ext>
            </a:extLst>
          </p:cNvPr>
          <p:cNvSpPr/>
          <p:nvPr/>
        </p:nvSpPr>
        <p:spPr>
          <a:xfrm>
            <a:off x="3902525" y="2738689"/>
            <a:ext cx="2669255" cy="103317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unten gekrümmt 1">
            <a:extLst>
              <a:ext uri="{FF2B5EF4-FFF2-40B4-BE49-F238E27FC236}">
                <a16:creationId xmlns:a16="http://schemas.microsoft.com/office/drawing/2014/main" id="{01E92BFE-A72E-3110-BA2F-0E8D7F757666}"/>
              </a:ext>
            </a:extLst>
          </p:cNvPr>
          <p:cNvSpPr/>
          <p:nvPr/>
        </p:nvSpPr>
        <p:spPr>
          <a:xfrm flipH="1" flipV="1">
            <a:off x="1571624" y="3783635"/>
            <a:ext cx="3114676" cy="584774"/>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7" name="Textfeld 16">
            <a:extLst>
              <a:ext uri="{FF2B5EF4-FFF2-40B4-BE49-F238E27FC236}">
                <a16:creationId xmlns:a16="http://schemas.microsoft.com/office/drawing/2014/main" id="{344D4F2E-9B4F-F1CE-CDF8-0BAFAC83E24C}"/>
              </a:ext>
            </a:extLst>
          </p:cNvPr>
          <p:cNvSpPr txBox="1"/>
          <p:nvPr/>
        </p:nvSpPr>
        <p:spPr>
          <a:xfrm>
            <a:off x="2409825" y="3936352"/>
            <a:ext cx="1419225" cy="369332"/>
          </a:xfrm>
          <a:prstGeom prst="rect">
            <a:avLst/>
          </a:prstGeom>
          <a:noFill/>
        </p:spPr>
        <p:txBody>
          <a:bodyPr wrap="square" rtlCol="0">
            <a:spAutoFit/>
          </a:bodyPr>
          <a:lstStyle/>
          <a:p>
            <a:pPr algn="ctr"/>
            <a:r>
              <a:rPr lang="de-DE" dirty="0">
                <a:solidFill>
                  <a:srgbClr val="349937"/>
                </a:solidFill>
              </a:rPr>
              <a:t>begründet</a:t>
            </a:r>
          </a:p>
        </p:txBody>
      </p:sp>
      <p:sp>
        <p:nvSpPr>
          <p:cNvPr id="11" name="Manipulation">
            <a:extLst>
              <a:ext uri="{FF2B5EF4-FFF2-40B4-BE49-F238E27FC236}">
                <a16:creationId xmlns:a16="http://schemas.microsoft.com/office/drawing/2014/main" id="{A5FD7F27-6E65-5BB9-368D-AAD4A7F1077E}"/>
              </a:ext>
            </a:extLst>
          </p:cNvPr>
          <p:cNvSpPr txBox="1"/>
          <p:nvPr/>
        </p:nvSpPr>
        <p:spPr>
          <a:xfrm>
            <a:off x="8302172" y="4545557"/>
            <a:ext cx="30969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3200" dirty="0">
                <a:solidFill>
                  <a:schemeClr val="bg1"/>
                </a:solidFill>
                <a:cs typeface="Calibri"/>
              </a:rPr>
              <a:t>MANIPULATION</a:t>
            </a:r>
          </a:p>
        </p:txBody>
      </p:sp>
      <p:sp>
        <p:nvSpPr>
          <p:cNvPr id="13" name="inhaltlich korrekt / falsch">
            <a:extLst>
              <a:ext uri="{FF2B5EF4-FFF2-40B4-BE49-F238E27FC236}">
                <a16:creationId xmlns:a16="http://schemas.microsoft.com/office/drawing/2014/main" id="{D0D8E24F-DB27-FD8E-FADE-C40F700BB3A6}"/>
              </a:ext>
            </a:extLst>
          </p:cNvPr>
          <p:cNvSpPr txBox="1"/>
          <p:nvPr/>
        </p:nvSpPr>
        <p:spPr>
          <a:xfrm>
            <a:off x="4285134" y="4270998"/>
            <a:ext cx="519288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latin typeface="Heebo"/>
                <a:cs typeface="Calibri"/>
              </a:rPr>
              <a:t>wissenschaftlich belegt</a:t>
            </a:r>
          </a:p>
          <a:p>
            <a:endParaRPr lang="de-DE" sz="2000" dirty="0">
              <a:latin typeface="Heebo"/>
              <a:cs typeface="Calibri"/>
            </a:endParaRPr>
          </a:p>
          <a:p>
            <a:endParaRPr lang="de-DE" sz="2000" dirty="0">
              <a:latin typeface="Heebo"/>
              <a:cs typeface="Calibri"/>
            </a:endParaRPr>
          </a:p>
          <a:p>
            <a:r>
              <a:rPr lang="de-DE" sz="2000" dirty="0">
                <a:latin typeface="Heebo"/>
                <a:cs typeface="Calibri"/>
              </a:rPr>
              <a:t>nicht wissenschaftlich belegt</a:t>
            </a:r>
            <a:br>
              <a:rPr lang="de-DE" sz="2000" dirty="0">
                <a:latin typeface="Heebo"/>
                <a:cs typeface="Calibri"/>
              </a:rPr>
            </a:br>
            <a:r>
              <a:rPr lang="de-DE" sz="2000" dirty="0">
                <a:latin typeface="Heebo"/>
                <a:cs typeface="Calibri"/>
              </a:rPr>
              <a:t>oder unlogisch</a:t>
            </a:r>
          </a:p>
        </p:txBody>
      </p:sp>
      <p:sp>
        <p:nvSpPr>
          <p:cNvPr id="16" name="Pfeil: nach oben und unten 15">
            <a:extLst>
              <a:ext uri="{FF2B5EF4-FFF2-40B4-BE49-F238E27FC236}">
                <a16:creationId xmlns:a16="http://schemas.microsoft.com/office/drawing/2014/main" id="{C5990583-62A5-3B86-072C-42B79AFFC092}"/>
              </a:ext>
            </a:extLst>
          </p:cNvPr>
          <p:cNvSpPr/>
          <p:nvPr/>
        </p:nvSpPr>
        <p:spPr>
          <a:xfrm>
            <a:off x="5611578" y="4607128"/>
            <a:ext cx="178740" cy="507999"/>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lich korrekt / falsch">
            <a:extLst>
              <a:ext uri="{FF2B5EF4-FFF2-40B4-BE49-F238E27FC236}">
                <a16:creationId xmlns:a16="http://schemas.microsoft.com/office/drawing/2014/main" id="{65506B44-1136-66DD-DA2E-8B380685FD02}"/>
              </a:ext>
            </a:extLst>
          </p:cNvPr>
          <p:cNvSpPr txBox="1"/>
          <p:nvPr/>
        </p:nvSpPr>
        <p:spPr>
          <a:xfrm>
            <a:off x="8434354" y="4936778"/>
            <a:ext cx="39583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solidFill>
                  <a:srgbClr val="F49819"/>
                </a:solidFill>
                <a:latin typeface="Heebo"/>
                <a:cs typeface="Calibri"/>
              </a:rPr>
              <a:t>sprachlich gleich ausgedrückt</a:t>
            </a:r>
          </a:p>
        </p:txBody>
      </p:sp>
      <p:sp>
        <p:nvSpPr>
          <p:cNvPr id="6" name="Geschweifte Klammer rechts 5">
            <a:extLst>
              <a:ext uri="{FF2B5EF4-FFF2-40B4-BE49-F238E27FC236}">
                <a16:creationId xmlns:a16="http://schemas.microsoft.com/office/drawing/2014/main" id="{6E418682-9EA0-B531-0A47-66DB6A00AFAB}"/>
              </a:ext>
            </a:extLst>
          </p:cNvPr>
          <p:cNvSpPr/>
          <p:nvPr/>
        </p:nvSpPr>
        <p:spPr>
          <a:xfrm>
            <a:off x="7502769" y="4345630"/>
            <a:ext cx="730926" cy="1518415"/>
          </a:xfrm>
          <a:prstGeom prst="rightBrace">
            <a:avLst/>
          </a:prstGeom>
          <a:ln w="38100">
            <a:solidFill>
              <a:srgbClr val="F498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495A143A-EF06-E893-AEE6-90235F28658F}"/>
              </a:ext>
            </a:extLst>
          </p:cNvPr>
          <p:cNvSpPr txBox="1"/>
          <p:nvPr/>
        </p:nvSpPr>
        <p:spPr>
          <a:xfrm>
            <a:off x="8472785" y="5749949"/>
            <a:ext cx="2058412" cy="646331"/>
          </a:xfrm>
          <a:prstGeom prst="rect">
            <a:avLst/>
          </a:prstGeom>
          <a:noFill/>
        </p:spPr>
        <p:txBody>
          <a:bodyPr wrap="square" rtlCol="0">
            <a:spAutoFit/>
          </a:bodyPr>
          <a:lstStyle/>
          <a:p>
            <a:r>
              <a:rPr lang="de-DE" dirty="0">
                <a:latin typeface="Heebo" panose="00000500000000000000" pitchFamily="2" charset="-79"/>
                <a:cs typeface="Heebo" panose="00000500000000000000" pitchFamily="2" charset="-79"/>
              </a:rPr>
              <a:t>viele verschiedene</a:t>
            </a:r>
          </a:p>
          <a:p>
            <a:endParaRPr lang="de-DE" dirty="0"/>
          </a:p>
        </p:txBody>
      </p:sp>
      <p:sp>
        <p:nvSpPr>
          <p:cNvPr id="14" name="Textfeld 13">
            <a:extLst>
              <a:ext uri="{FF2B5EF4-FFF2-40B4-BE49-F238E27FC236}">
                <a16:creationId xmlns:a16="http://schemas.microsoft.com/office/drawing/2014/main" id="{6C438E81-5B72-940F-AD97-981899C30B2C}"/>
              </a:ext>
            </a:extLst>
          </p:cNvPr>
          <p:cNvSpPr txBox="1"/>
          <p:nvPr/>
        </p:nvSpPr>
        <p:spPr>
          <a:xfrm>
            <a:off x="8472785" y="6133058"/>
            <a:ext cx="3354701" cy="646331"/>
          </a:xfrm>
          <a:prstGeom prst="rect">
            <a:avLst/>
          </a:prstGeom>
          <a:noFill/>
        </p:spPr>
        <p:txBody>
          <a:bodyPr wrap="square" rtlCol="0">
            <a:spAutoFit/>
          </a:bodyPr>
          <a:lstStyle/>
          <a:p>
            <a:r>
              <a:rPr lang="de-DE" dirty="0">
                <a:latin typeface="Heebo" panose="00000500000000000000" pitchFamily="2" charset="-79"/>
                <a:cs typeface="Heebo" panose="00000500000000000000" pitchFamily="2" charset="-79"/>
              </a:rPr>
              <a:t>manchmal im Satz „versteckt“</a:t>
            </a:r>
          </a:p>
          <a:p>
            <a:r>
              <a:rPr lang="de-DE" dirty="0">
                <a:latin typeface="Heebo" panose="00000500000000000000" pitchFamily="2" charset="-79"/>
                <a:cs typeface="Heebo" panose="00000500000000000000" pitchFamily="2" charset="-79"/>
              </a:rPr>
              <a:t>nicht immer leicht zu erkennen</a:t>
            </a:r>
          </a:p>
        </p:txBody>
      </p:sp>
    </p:spTree>
    <p:extLst>
      <p:ext uri="{BB962C8B-B14F-4D97-AF65-F5344CB8AC3E}">
        <p14:creationId xmlns:p14="http://schemas.microsoft.com/office/powerpoint/2010/main" val="166588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9D4CEAED-5449-74DE-B4C3-E726A6FDFE6B}"/>
              </a:ext>
            </a:extLst>
          </p:cNvPr>
          <p:cNvPicPr>
            <a:picLocks noChangeAspect="1"/>
          </p:cNvPicPr>
          <p:nvPr/>
        </p:nvPicPr>
        <p:blipFill>
          <a:blip r:embed="rId2"/>
          <a:stretch>
            <a:fillRect/>
          </a:stretch>
        </p:blipFill>
        <p:spPr>
          <a:xfrm>
            <a:off x="8147352" y="1211880"/>
            <a:ext cx="3118152" cy="2806757"/>
          </a:xfrm>
          <a:prstGeom prst="rect">
            <a:avLst/>
          </a:prstGeom>
        </p:spPr>
      </p:pic>
      <p:sp>
        <p:nvSpPr>
          <p:cNvPr id="9" name="Textfeld 8">
            <a:extLst>
              <a:ext uri="{FF2B5EF4-FFF2-40B4-BE49-F238E27FC236}">
                <a16:creationId xmlns:a16="http://schemas.microsoft.com/office/drawing/2014/main" id="{CAD11CA7-75DE-F94C-5F83-590FCAB2B7E1}"/>
              </a:ext>
            </a:extLst>
          </p:cNvPr>
          <p:cNvSpPr txBox="1"/>
          <p:nvPr/>
        </p:nvSpPr>
        <p:spPr>
          <a:xfrm>
            <a:off x="231374" y="3830238"/>
            <a:ext cx="804487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800" b="1" dirty="0">
                <a:solidFill>
                  <a:srgbClr val="0099CC"/>
                </a:solidFill>
                <a:cs typeface="Calibri"/>
              </a:rPr>
              <a:t>naturwissenschaftliches Argumentieren</a:t>
            </a:r>
            <a:r>
              <a:rPr lang="de-DE" sz="2800" dirty="0">
                <a:solidFill>
                  <a:srgbClr val="0099CC"/>
                </a:solidFill>
                <a:cs typeface="Calibri"/>
              </a:rPr>
              <a:t>: Zusammenhänge werden auf dem aktuellen Stand der Forschung begründet, mit dem Ziel eines Erkenntnisgewinns </a:t>
            </a:r>
            <a:endParaRPr lang="de-DE" sz="2800" dirty="0">
              <a:solidFill>
                <a:srgbClr val="0099CC"/>
              </a:solidFill>
            </a:endParaRPr>
          </a:p>
        </p:txBody>
      </p:sp>
      <p:sp>
        <p:nvSpPr>
          <p:cNvPr id="10" name="Textfeld 9">
            <a:extLst>
              <a:ext uri="{FF2B5EF4-FFF2-40B4-BE49-F238E27FC236}">
                <a16:creationId xmlns:a16="http://schemas.microsoft.com/office/drawing/2014/main" id="{0A937317-37BE-06D4-6BA8-301A0286CEB9}"/>
              </a:ext>
            </a:extLst>
          </p:cNvPr>
          <p:cNvSpPr txBox="1"/>
          <p:nvPr/>
        </p:nvSpPr>
        <p:spPr>
          <a:xfrm>
            <a:off x="343343" y="1642767"/>
            <a:ext cx="658186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800" b="1" dirty="0">
                <a:solidFill>
                  <a:srgbClr val="0099CC"/>
                </a:solidFill>
                <a:cs typeface="Calibri"/>
              </a:rPr>
              <a:t>Susi und Falko</a:t>
            </a:r>
            <a:r>
              <a:rPr lang="de-DE" sz="2800" dirty="0">
                <a:solidFill>
                  <a:srgbClr val="0099CC"/>
                </a:solidFill>
                <a:cs typeface="Calibri"/>
              </a:rPr>
              <a:t>: argumentieren, um andere Personen von ihrer Position zu überzeugen und einen Vorteil daraus zu ziehen. </a:t>
            </a:r>
            <a:endParaRPr lang="de-DE" sz="2800" dirty="0">
              <a:solidFill>
                <a:srgbClr val="0099CC"/>
              </a:solidFill>
            </a:endParaRPr>
          </a:p>
        </p:txBody>
      </p:sp>
    </p:spTree>
    <p:extLst>
      <p:ext uri="{BB962C8B-B14F-4D97-AF65-F5344CB8AC3E}">
        <p14:creationId xmlns:p14="http://schemas.microsoft.com/office/powerpoint/2010/main" val="8142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08EBC0-8E32-4AEB-B23A-E585B43497BB}"/>
              </a:ext>
            </a:extLst>
          </p:cNvPr>
          <p:cNvSpPr txBox="1"/>
          <p:nvPr/>
        </p:nvSpPr>
        <p:spPr>
          <a:xfrm>
            <a:off x="2513699" y="-47068"/>
            <a:ext cx="3426743" cy="400110"/>
          </a:xfrm>
          <a:prstGeom prst="rect">
            <a:avLst/>
          </a:prstGeom>
          <a:noFill/>
        </p:spPr>
        <p:txBody>
          <a:bodyPr wrap="square" lIns="91440" tIns="45720" rIns="91440" bIns="45720" rtlCol="0" anchor="t">
            <a:spAutoFit/>
          </a:bodyPr>
          <a:lstStyle/>
          <a:p>
            <a:pPr>
              <a:defRPr/>
            </a:pPr>
            <a:r>
              <a:rPr lang="de-AT" sz="2000" b="1" dirty="0">
                <a:effectLst>
                  <a:outerShdw blurRad="38100" dist="38100" dir="2700000" algn="tl">
                    <a:srgbClr val="000000">
                      <a:alpha val="43137"/>
                    </a:srgbClr>
                  </a:outerShdw>
                </a:effectLst>
                <a:latin typeface="Calibri" panose="020F0502020204030204"/>
              </a:rPr>
              <a:t>Pseudoargumente</a:t>
            </a:r>
            <a:r>
              <a:rPr kumimoji="0" lang="de-AT" sz="20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rPr>
              <a:t> entlarven</a:t>
            </a:r>
            <a:endParaRPr kumimoji="0" lang="de-DE" sz="1800" b="1" i="1"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27FD8FFE-FD20-45A8-B79A-983D526F81D9}"/>
              </a:ext>
            </a:extLst>
          </p:cNvPr>
          <p:cNvSpPr txBox="1"/>
          <p:nvPr/>
        </p:nvSpPr>
        <p:spPr>
          <a:xfrm>
            <a:off x="2574648" y="301987"/>
            <a:ext cx="3521352" cy="2492990"/>
          </a:xfrm>
          <a:prstGeom prst="rect">
            <a:avLst/>
          </a:prstGeom>
          <a:solidFill>
            <a:schemeClr val="accent1">
              <a:lumMod val="20000"/>
              <a:lumOff val="80000"/>
            </a:schemeClr>
          </a:solidFill>
          <a:ln>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70C0"/>
                </a:solidFill>
                <a:effectLst/>
                <a:uLnTx/>
                <a:uFillTx/>
                <a:latin typeface="Calibri" panose="020F0502020204030204"/>
                <a:ea typeface="+mn-ea"/>
                <a:cs typeface="+mn-cs"/>
              </a:rPr>
              <a:t>Aufgaben</a:t>
            </a:r>
          </a:p>
          <a:p>
            <a:pPr marL="266700" indent="-266700">
              <a:buFontTx/>
              <a:buAutoNum type="arabicParenR"/>
              <a:defRPr/>
            </a:pPr>
            <a:r>
              <a:rPr lang="de-DE" sz="1200" dirty="0">
                <a:solidFill>
                  <a:srgbClr val="0070C0"/>
                </a:solidFill>
                <a:latin typeface="Calibri" panose="020F0502020204030204"/>
                <a:cs typeface="Calibri" panose="020F0502020204030204"/>
              </a:rPr>
              <a:t>Argumentationen bestehen mindestens aus einer These und einer Begründung. Die Begründung nennt man auch Argument. Markiere die Argumente in A bis G farblich. </a:t>
            </a:r>
            <a:br>
              <a:rPr lang="de-DE" sz="1200" dirty="0">
                <a:solidFill>
                  <a:srgbClr val="0070C0"/>
                </a:solidFill>
                <a:latin typeface="Calibri" panose="020F0502020204030204"/>
                <a:cs typeface="Calibri" panose="020F0502020204030204"/>
              </a:rPr>
            </a:br>
            <a:r>
              <a:rPr lang="de-DE" sz="1200" b="1" dirty="0">
                <a:solidFill>
                  <a:srgbClr val="0070C0"/>
                </a:solidFill>
                <a:latin typeface="Calibri" panose="020F0502020204030204"/>
                <a:cs typeface="Calibri" panose="020F0502020204030204"/>
              </a:rPr>
              <a:t>Tipp:</a:t>
            </a:r>
            <a:r>
              <a:rPr lang="de-DE" sz="1200" dirty="0">
                <a:solidFill>
                  <a:srgbClr val="0070C0"/>
                </a:solidFill>
                <a:latin typeface="Calibri" panose="020F0502020204030204"/>
                <a:cs typeface="Calibri" panose="020F0502020204030204"/>
              </a:rPr>
              <a:t> Viele Argumente lassen sich mit dem "</a:t>
            </a:r>
            <a:r>
              <a:rPr lang="de-DE" sz="1200" i="1" dirty="0">
                <a:solidFill>
                  <a:srgbClr val="0070C0"/>
                </a:solidFill>
                <a:latin typeface="Calibri" panose="020F0502020204030204"/>
                <a:cs typeface="Calibri" panose="020F0502020204030204"/>
              </a:rPr>
              <a:t>weil</a:t>
            </a:r>
            <a:r>
              <a:rPr lang="de-DE" sz="1200" dirty="0">
                <a:solidFill>
                  <a:srgbClr val="0070C0"/>
                </a:solidFill>
                <a:latin typeface="Calibri" panose="020F0502020204030204"/>
                <a:cs typeface="Calibri" panose="020F0502020204030204"/>
              </a:rPr>
              <a:t>-Test" finden. Aber Achtung: Manche Argumente sind sprachlich versteckter und nicht eindeutig durch kausale sprachliche Mitteln markiert.</a:t>
            </a:r>
            <a:endParaRPr lang="de-DE" dirty="0"/>
          </a:p>
          <a:p>
            <a:pPr marL="266700" indent="-266700">
              <a:buFontTx/>
              <a:buAutoNum type="arabicParenR"/>
              <a:defRPr/>
            </a:pPr>
            <a:r>
              <a:rPr lang="de-DE" sz="1200" dirty="0" err="1">
                <a:solidFill>
                  <a:srgbClr val="0070C0"/>
                </a:solidFill>
                <a:latin typeface="Calibri" panose="020F0502020204030204"/>
                <a:cs typeface="Calibri"/>
              </a:rPr>
              <a:t>Lies</a:t>
            </a:r>
            <a:r>
              <a:rPr lang="de-DE" sz="1200" dirty="0">
                <a:solidFill>
                  <a:srgbClr val="0070C0"/>
                </a:solidFill>
                <a:latin typeface="Calibri" panose="020F0502020204030204"/>
                <a:cs typeface="Calibri"/>
              </a:rPr>
              <a:t> in der Infobox nach, welche Typen von Pseudoargumenten es gibt.</a:t>
            </a:r>
          </a:p>
          <a:p>
            <a:pPr marL="266700" indent="-266700">
              <a:buFontTx/>
              <a:buAutoNum type="arabicParenR"/>
              <a:defRPr/>
            </a:pPr>
            <a:r>
              <a:rPr lang="de-DE" sz="1200" dirty="0">
                <a:solidFill>
                  <a:srgbClr val="0070C0"/>
                </a:solidFill>
                <a:latin typeface="Calibri" panose="020F0502020204030204"/>
                <a:cs typeface="Calibri"/>
              </a:rPr>
              <a:t>Ordne jede Begründung in A bis G dem passenden Pseudoargument-Typ 1 bis 9 zu.</a:t>
            </a:r>
          </a:p>
        </p:txBody>
      </p:sp>
      <p:sp>
        <p:nvSpPr>
          <p:cNvPr id="8" name="Textfeld 7">
            <a:extLst>
              <a:ext uri="{FF2B5EF4-FFF2-40B4-BE49-F238E27FC236}">
                <a16:creationId xmlns:a16="http://schemas.microsoft.com/office/drawing/2014/main" id="{9B9B28F7-5E55-4FB1-A966-2DC06B79455C}"/>
              </a:ext>
            </a:extLst>
          </p:cNvPr>
          <p:cNvSpPr txBox="1"/>
          <p:nvPr/>
        </p:nvSpPr>
        <p:spPr>
          <a:xfrm>
            <a:off x="40757" y="2862835"/>
            <a:ext cx="6055243" cy="3893374"/>
          </a:xfrm>
          <a:prstGeom prst="rect">
            <a:avLst/>
          </a:prstGeom>
          <a:solidFill>
            <a:schemeClr val="bg1"/>
          </a:solidFill>
          <a:ln>
            <a:solidFill>
              <a:schemeClr val="tx1"/>
            </a:solidFill>
          </a:ln>
        </p:spPr>
        <p:txBody>
          <a:bodyPr wrap="square" lIns="91440" tIns="45720" rIns="91440" bIns="45720" rtlCol="0" anchor="t">
            <a:spAutoFit/>
          </a:bodyPr>
          <a:lstStyle/>
          <a:p>
            <a:pPr marL="180975" marR="0" lvl="0" indent="-180975" algn="l" defTabSz="914400" rtl="0" eaLnBrk="1" fontAlgn="auto" latinLnBrk="0" hangingPunct="1">
              <a:lnSpc>
                <a:spcPct val="100000"/>
              </a:lnSpc>
              <a:buClrTx/>
              <a:buSzTx/>
              <a:buFontTx/>
              <a:buNone/>
              <a:tabLst/>
              <a:defRPr/>
            </a:pPr>
            <a:r>
              <a:rPr kumimoji="0" lang="de-DE" sz="2000" b="1" i="0" u="none" strike="noStrike" kern="1200" cap="none" spc="0" normalizeH="0" baseline="0" noProof="0" dirty="0">
                <a:ln>
                  <a:noFill/>
                </a:ln>
                <a:solidFill>
                  <a:srgbClr val="7030A0"/>
                </a:solidFill>
                <a:effectLst/>
                <a:uLnTx/>
                <a:uFillTx/>
                <a:latin typeface="Calibri" panose="020F0502020204030204"/>
                <a:ea typeface="+mn-ea"/>
                <a:cs typeface="+mn-cs"/>
              </a:rPr>
              <a:t>Was stimmt hier nicht?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0975" indent="-180975">
              <a:spcBef>
                <a:spcPts val="600"/>
              </a:spcBef>
              <a:defRPr/>
            </a:pPr>
            <a:r>
              <a:rPr lang="de-DE" sz="1200" dirty="0"/>
              <a:t>A	Alle Bodybuilder und Fitnesstrainer konsumieren regelmäßig Proteinshakes. Deshalb muss es gut sein, Proteinshakes zum besseren Muskelaufbau zu trinken. </a:t>
            </a:r>
            <a:endParaRPr lang="de-DE" sz="1200" b="1" dirty="0"/>
          </a:p>
          <a:p>
            <a:pPr marL="180975" indent="-180975">
              <a:spcBef>
                <a:spcPts val="600"/>
              </a:spcBef>
              <a:defRPr/>
            </a:pPr>
            <a:r>
              <a:rPr lang="de-DE" sz="1200" dirty="0"/>
              <a:t>B	Isoleucin, Leucin, Lysin, Methionin, Phenylalanin, Threonin, Tryptophan und Valin müssen mit der Nahrung zugeführt werden, weil es sich bei ihnen um essentielle Aminosäuren handelt. </a:t>
            </a:r>
            <a:endParaRPr lang="de-DE" sz="1200" b="1" dirty="0"/>
          </a:p>
          <a:p>
            <a:pPr marL="180975" indent="-180975">
              <a:spcBef>
                <a:spcPts val="600"/>
              </a:spcBef>
              <a:defRPr/>
            </a:pPr>
            <a:r>
              <a:rPr lang="de-DE" sz="1200" dirty="0"/>
              <a:t>C	Nach dem Sport sollte man auf Anraten des Top-Influencers Mario unbedingt Proteinshakes trinken. </a:t>
            </a:r>
            <a:endParaRPr lang="de-DE" sz="1200" b="1" dirty="0"/>
          </a:p>
          <a:p>
            <a:pPr marL="180975" indent="-180975">
              <a:spcBef>
                <a:spcPts val="600"/>
              </a:spcBef>
              <a:defRPr/>
            </a:pPr>
            <a:r>
              <a:rPr lang="de-DE" sz="1200" dirty="0"/>
              <a:t>D	Proteinshakes enthalten alle 20 verschiedenen Aminosäuren. Man sollte daher täglich Proteinshakes trinken, wenn man sich gesund ernähren möchte. </a:t>
            </a:r>
            <a:endParaRPr lang="de-DE" sz="1200" b="1" dirty="0"/>
          </a:p>
          <a:p>
            <a:pPr marL="180975" indent="-180975">
              <a:spcBef>
                <a:spcPts val="600"/>
              </a:spcBef>
              <a:defRPr/>
            </a:pPr>
            <a:r>
              <a:rPr lang="de-DE" sz="1200" dirty="0"/>
              <a:t>E	Wir dürfen nicht so viel Fleisch essen, denn ein zu hoher Fleischkonsum hat schlimme Folgen für die Zukunft der Menschen.</a:t>
            </a:r>
            <a:endParaRPr lang="de-DE" sz="1200" b="1" dirty="0"/>
          </a:p>
          <a:p>
            <a:pPr marL="180975" lvl="0" indent="-180975">
              <a:spcBef>
                <a:spcPts val="600"/>
              </a:spcBef>
              <a:defRPr/>
            </a:pPr>
            <a:r>
              <a:rPr lang="de-DE" sz="1200" dirty="0"/>
              <a:t>F	Frieda ernährt sich vegan. Da sie deshalb kein Fleisch isst, hat sie wenig Sprungkraft und ist schlecht im Weitsprung. </a:t>
            </a:r>
            <a:endParaRPr lang="de-DE" sz="1200" b="1" dirty="0"/>
          </a:p>
          <a:p>
            <a:pPr marL="180975" indent="-180975">
              <a:spcBef>
                <a:spcPts val="600"/>
              </a:spcBef>
              <a:defRPr/>
            </a:pPr>
            <a:r>
              <a:rPr lang="de-DE" sz="1200" dirty="0"/>
              <a:t>G	Menschen haben schon in der Steinzeit gejagt, um das Fleisch für eine vollwertige Nahrung zu erhalten. Warum sollte das heute anders sein? Auch heute muss man noch Fleisch essen, um gute Muskeln aufzubauen zu können. </a:t>
            </a:r>
            <a:endParaRPr lang="de-DE" sz="1200" b="1" dirty="0">
              <a:cs typeface="Calibri"/>
            </a:endParaRPr>
          </a:p>
        </p:txBody>
      </p:sp>
      <p:sp>
        <p:nvSpPr>
          <p:cNvPr id="14" name="Textfeld 13">
            <a:extLst>
              <a:ext uri="{FF2B5EF4-FFF2-40B4-BE49-F238E27FC236}">
                <a16:creationId xmlns:a16="http://schemas.microsoft.com/office/drawing/2014/main" id="{F39A5F84-393B-F439-0B5B-D794EFB366F7}"/>
              </a:ext>
            </a:extLst>
          </p:cNvPr>
          <p:cNvSpPr txBox="1"/>
          <p:nvPr/>
        </p:nvSpPr>
        <p:spPr>
          <a:xfrm>
            <a:off x="6156949" y="301988"/>
            <a:ext cx="5976099" cy="6454222"/>
          </a:xfrm>
          <a:prstGeom prst="rect">
            <a:avLst/>
          </a:prstGeom>
          <a:solidFill>
            <a:schemeClr val="bg1"/>
          </a:solidFill>
          <a:ln>
            <a:solidFill>
              <a:schemeClr val="tx1"/>
            </a:solidFill>
          </a:ln>
        </p:spPr>
        <p:txBody>
          <a:bodyPr wrap="square" lIns="91440" tIns="0" rIns="91440" bIns="0" rtlCol="0" anchor="t">
            <a:noAutofit/>
          </a:bodyPr>
          <a:lstStyle/>
          <a:p>
            <a:pPr marL="180975" indent="-180975">
              <a:defRPr/>
            </a:pPr>
            <a:r>
              <a:rPr lang="de-DE" sz="1400" b="1" dirty="0"/>
              <a:t>Infobox: Typen von Pseudoargumenten</a:t>
            </a:r>
            <a:endParaRPr lang="de-DE" sz="1200" b="1" dirty="0"/>
          </a:p>
          <a:p>
            <a:pPr marL="180975" indent="-180975">
              <a:spcBef>
                <a:spcPts val="800"/>
              </a:spcBef>
              <a:defRPr/>
            </a:pPr>
            <a:r>
              <a:rPr lang="de-DE" sz="1200" b="1" dirty="0"/>
              <a:t>1) Naturargument: </a:t>
            </a:r>
            <a:r>
              <a:rPr lang="de-DE" sz="1200" dirty="0"/>
              <a:t>Alles Natürliche wird automatisch als gut und richtig angesehen. Man kann aber nicht vom Sein auf das Sollen schließen.</a:t>
            </a:r>
            <a:br>
              <a:rPr lang="de-DE" sz="1200" dirty="0"/>
            </a:br>
            <a:r>
              <a:rPr lang="de-DE" sz="1050" dirty="0"/>
              <a:t>Bsp.:  </a:t>
            </a:r>
            <a:r>
              <a:rPr lang="de-DE" sz="1050" i="1" dirty="0"/>
              <a:t>Mord kann moralisch nicht verurteilt werden, </a:t>
            </a:r>
            <a:r>
              <a:rPr lang="de-DE" sz="1050" i="1" dirty="0">
                <a:solidFill>
                  <a:srgbClr val="0099CC"/>
                </a:solidFill>
              </a:rPr>
              <a:t>weil</a:t>
            </a:r>
            <a:r>
              <a:rPr lang="de-DE" sz="1050" i="1" dirty="0">
                <a:solidFill>
                  <a:srgbClr val="349937"/>
                </a:solidFill>
              </a:rPr>
              <a:t> sich auch Tiere gegenseitig umbringen</a:t>
            </a:r>
            <a:r>
              <a:rPr lang="de-DE" sz="1050" i="1" dirty="0"/>
              <a:t>. </a:t>
            </a:r>
            <a:endParaRPr kumimoji="0" lang="de-DE" sz="1050" b="1" i="1" u="none" strike="noStrike" kern="1200" cap="none" spc="0" normalizeH="0" baseline="0" noProof="0" dirty="0">
              <a:ln>
                <a:noFill/>
              </a:ln>
              <a:effectLst/>
              <a:uLnTx/>
              <a:uFillTx/>
              <a:latin typeface="Calibri" panose="020F0502020204030204"/>
            </a:endParaRPr>
          </a:p>
          <a:p>
            <a:pPr marL="180975" indent="-180975">
              <a:spcBef>
                <a:spcPts val="800"/>
              </a:spcBef>
              <a:defRPr/>
            </a:pPr>
            <a:r>
              <a:rPr lang="de-DE" sz="1200" b="1" dirty="0"/>
              <a:t>2) Traditionsargument: </a:t>
            </a:r>
            <a:r>
              <a:rPr lang="de-DE" sz="1200" dirty="0"/>
              <a:t>Etwas wird als gültig betrachtet, weil es eine lange Tradition hat und somit bewährt zu sein scheint. Das ist aber nicht immer der Fall.</a:t>
            </a:r>
            <a:br>
              <a:rPr lang="de-DE" sz="1200" dirty="0"/>
            </a:br>
            <a:r>
              <a:rPr lang="de-DE" sz="1050" i="1" dirty="0"/>
              <a:t>Bsp.:  </a:t>
            </a:r>
            <a:r>
              <a:rPr lang="de-DE" sz="1050" i="1" dirty="0">
                <a:solidFill>
                  <a:srgbClr val="349937"/>
                </a:solidFill>
              </a:rPr>
              <a:t>Tabak haben schon die amerikanischen Ureinwohner genossen</a:t>
            </a:r>
            <a:r>
              <a:rPr lang="de-DE" sz="1050" i="1" dirty="0"/>
              <a:t>. Er kann </a:t>
            </a:r>
            <a:r>
              <a:rPr lang="de-DE" sz="1050" i="1" dirty="0">
                <a:solidFill>
                  <a:srgbClr val="0099CC"/>
                </a:solidFill>
              </a:rPr>
              <a:t>somit</a:t>
            </a:r>
            <a:r>
              <a:rPr lang="de-DE" sz="1050" i="1" dirty="0"/>
              <a:t> nicht ungesund sein.</a:t>
            </a:r>
            <a:endParaRPr kumimoji="0" lang="de-DE" sz="1050" b="0" i="1" u="none" strike="noStrike" kern="1200" cap="none" spc="0" normalizeH="0" baseline="0" noProof="0" dirty="0">
              <a:ln>
                <a:noFill/>
              </a:ln>
              <a:effectLst/>
              <a:uLnTx/>
              <a:uFillTx/>
              <a:latin typeface="Calibri" panose="020F0502020204030204"/>
            </a:endParaRPr>
          </a:p>
          <a:p>
            <a:pPr marL="180975" indent="-180975">
              <a:spcBef>
                <a:spcPts val="800"/>
              </a:spcBef>
              <a:defRPr/>
            </a:pPr>
            <a:r>
              <a:rPr lang="de-DE" sz="1200" b="1" dirty="0"/>
              <a:t>3) Innovationsargument: </a:t>
            </a:r>
            <a:r>
              <a:rPr lang="de-DE" sz="1200" dirty="0"/>
              <a:t>Etwas wird als gut, überlegen oder erstrebenswert angesehen, weil es neu ist.</a:t>
            </a:r>
            <a:r>
              <a:rPr lang="de-DE" sz="1200" b="1" dirty="0"/>
              <a:t> </a:t>
            </a:r>
            <a:br>
              <a:rPr lang="de-DE" sz="1200" b="1" dirty="0"/>
            </a:br>
            <a:r>
              <a:rPr lang="de-DE" sz="1050" dirty="0" err="1"/>
              <a:t>Bsp</a:t>
            </a:r>
            <a:r>
              <a:rPr lang="de-DE" sz="1050" dirty="0"/>
              <a:t>:   </a:t>
            </a:r>
            <a:r>
              <a:rPr lang="de-DE" sz="1050" i="1" dirty="0">
                <a:solidFill>
                  <a:srgbClr val="0099CC"/>
                </a:solidFill>
              </a:rPr>
              <a:t>Dank</a:t>
            </a:r>
            <a:r>
              <a:rPr lang="de-DE" sz="1050" i="1" dirty="0"/>
              <a:t> </a:t>
            </a:r>
            <a:r>
              <a:rPr lang="de-DE" sz="1050" i="1" dirty="0">
                <a:solidFill>
                  <a:srgbClr val="349937"/>
                </a:solidFill>
              </a:rPr>
              <a:t>der neuen patentierten Formel </a:t>
            </a:r>
            <a:r>
              <a:rPr lang="de-DE" sz="1050" i="1" dirty="0"/>
              <a:t>lässt </a:t>
            </a:r>
            <a:r>
              <a:rPr lang="de-DE" sz="1050" i="1" dirty="0" err="1"/>
              <a:t>LaCreme</a:t>
            </a:r>
            <a:r>
              <a:rPr lang="de-DE" sz="1050" i="1" dirty="0"/>
              <a:t> noch mehr Falten verschwinden.</a:t>
            </a:r>
            <a:endParaRPr lang="de-DE" sz="1050" dirty="0"/>
          </a:p>
          <a:p>
            <a:pPr marL="180975" indent="-180975">
              <a:spcBef>
                <a:spcPts val="800"/>
              </a:spcBef>
              <a:defRPr/>
            </a:pPr>
            <a:r>
              <a:rPr lang="de-DE" sz="1200" b="1" dirty="0"/>
              <a:t>4) Scheinkausalität:</a:t>
            </a:r>
            <a:r>
              <a:rPr lang="de-DE" sz="1200" dirty="0"/>
              <a:t> Zwei Aussagen stehen scheinbar in Zusammenhang. Eine davon wird fälschlicherweise als Ursache der anderen interpretiert. </a:t>
            </a:r>
            <a:br>
              <a:rPr lang="de-DE" sz="1200" dirty="0"/>
            </a:br>
            <a:r>
              <a:rPr lang="de-DE" sz="1050" dirty="0" err="1"/>
              <a:t>Bsp</a:t>
            </a:r>
            <a:r>
              <a:rPr lang="de-DE" sz="1050" dirty="0"/>
              <a:t>:   </a:t>
            </a:r>
            <a:r>
              <a:rPr lang="de-DE" sz="1050" i="1" dirty="0"/>
              <a:t>Die globale Erwärmung nimmt zu, </a:t>
            </a:r>
            <a:r>
              <a:rPr lang="de-DE" sz="1050" i="1" dirty="0">
                <a:solidFill>
                  <a:srgbClr val="0099CC"/>
                </a:solidFill>
              </a:rPr>
              <a:t>weil</a:t>
            </a:r>
            <a:r>
              <a:rPr lang="de-DE" sz="1050" i="1" dirty="0"/>
              <a:t> </a:t>
            </a:r>
            <a:r>
              <a:rPr lang="de-DE" sz="1050" i="1" dirty="0">
                <a:solidFill>
                  <a:srgbClr val="349937"/>
                </a:solidFill>
              </a:rPr>
              <a:t>es immer weniger Piraten gibt</a:t>
            </a:r>
            <a:r>
              <a:rPr lang="de-DE" sz="1050" i="1" dirty="0"/>
              <a:t>.</a:t>
            </a:r>
            <a:br>
              <a:rPr lang="de-DE" sz="1050" i="1" dirty="0"/>
            </a:br>
            <a:r>
              <a:rPr lang="de-DE" sz="1050" i="1" dirty="0"/>
              <a:t>           </a:t>
            </a:r>
            <a:r>
              <a:rPr lang="de-DE" sz="1050" dirty="0"/>
              <a:t>-&gt; nur zeitlicher Zusammenhang, kein kausaler</a:t>
            </a:r>
            <a:endParaRPr kumimoji="0" lang="de-DE" sz="1050" b="1" i="0" u="none" strike="noStrike" kern="1200" cap="none" spc="0" normalizeH="0" baseline="0" noProof="0" dirty="0">
              <a:ln>
                <a:noFill/>
              </a:ln>
              <a:effectLst/>
              <a:uLnTx/>
              <a:uFillTx/>
              <a:latin typeface="Calibri" panose="020F0502020204030204"/>
            </a:endParaRPr>
          </a:p>
          <a:p>
            <a:pPr marL="180975" lvl="0" indent="-180975">
              <a:spcBef>
                <a:spcPts val="800"/>
              </a:spcBef>
              <a:defRPr/>
            </a:pPr>
            <a:r>
              <a:rPr lang="de-DE" sz="1200" b="1" dirty="0"/>
              <a:t>5) Zirkelschluss: </a:t>
            </a:r>
            <a:r>
              <a:rPr lang="de-DE" sz="1200" dirty="0"/>
              <a:t>Die Begründung ist bereits in der These enthalten. Diese stellt nur eine andere Formulierung der Behauptung dar.</a:t>
            </a:r>
            <a:br>
              <a:rPr lang="de-DE" sz="1200" dirty="0"/>
            </a:br>
            <a:r>
              <a:rPr lang="de-DE" sz="1050" dirty="0" err="1"/>
              <a:t>Bsp</a:t>
            </a:r>
            <a:r>
              <a:rPr lang="de-DE" sz="1050" dirty="0"/>
              <a:t>:   </a:t>
            </a:r>
            <a:r>
              <a:rPr lang="de-DE" sz="1050" i="1" dirty="0"/>
              <a:t>Kaffee regt an, </a:t>
            </a:r>
            <a:r>
              <a:rPr lang="de-DE" sz="1050" i="1" dirty="0">
                <a:solidFill>
                  <a:srgbClr val="0099CC"/>
                </a:solidFill>
              </a:rPr>
              <a:t>weil</a:t>
            </a:r>
            <a:r>
              <a:rPr lang="de-DE" sz="1050" i="1" dirty="0"/>
              <a:t> </a:t>
            </a:r>
            <a:r>
              <a:rPr lang="de-DE" sz="1050" i="1" dirty="0">
                <a:solidFill>
                  <a:srgbClr val="349937"/>
                </a:solidFill>
              </a:rPr>
              <a:t>er eine aufputschende Wirkung hat</a:t>
            </a:r>
            <a:r>
              <a:rPr lang="de-DE" sz="1050" i="1" dirty="0"/>
              <a:t>.</a:t>
            </a:r>
            <a:br>
              <a:rPr lang="de-DE" sz="1050" i="1" dirty="0"/>
            </a:br>
            <a:r>
              <a:rPr lang="de-DE" sz="1050" dirty="0" err="1">
                <a:solidFill>
                  <a:schemeClr val="bg1"/>
                </a:solidFill>
              </a:rPr>
              <a:t>Bsp</a:t>
            </a:r>
            <a:r>
              <a:rPr lang="de-DE" sz="1050" dirty="0">
                <a:solidFill>
                  <a:schemeClr val="bg1"/>
                </a:solidFill>
              </a:rPr>
              <a:t>:   </a:t>
            </a:r>
            <a:r>
              <a:rPr lang="de-DE" sz="1050" i="1" dirty="0"/>
              <a:t>Kaffee regt an. = Kaffee hat eine aufputschende Wirkung.</a:t>
            </a:r>
            <a:endParaRPr lang="de-DE" sz="1050" b="1" dirty="0"/>
          </a:p>
          <a:p>
            <a:pPr marL="180975" indent="-180975">
              <a:spcBef>
                <a:spcPts val="800"/>
              </a:spcBef>
              <a:defRPr/>
            </a:pPr>
            <a:r>
              <a:rPr lang="de-DE" sz="1200" b="1" dirty="0"/>
              <a:t>6) Mehrheitsargument:</a:t>
            </a:r>
            <a:r>
              <a:rPr lang="de-DE" sz="1200" dirty="0"/>
              <a:t> Etwas wird als gut oder richtig angesehen, weil es beliebt ist und viele Menschen es behaupten oder davon überzeugt sind.</a:t>
            </a:r>
            <a:br>
              <a:rPr lang="de-DE" sz="1200" dirty="0"/>
            </a:br>
            <a:r>
              <a:rPr lang="de-DE" sz="1050" dirty="0" err="1"/>
              <a:t>Bsp</a:t>
            </a:r>
            <a:r>
              <a:rPr lang="de-DE" sz="1050" dirty="0"/>
              <a:t>:   </a:t>
            </a:r>
            <a:r>
              <a:rPr lang="de-DE" sz="1050" i="1" dirty="0"/>
              <a:t>Scheiße ist nahrhaft, </a:t>
            </a:r>
            <a:r>
              <a:rPr lang="de-DE" sz="1050" i="1" dirty="0">
                <a:solidFill>
                  <a:srgbClr val="0099CC"/>
                </a:solidFill>
              </a:rPr>
              <a:t>denn</a:t>
            </a:r>
            <a:r>
              <a:rPr lang="de-DE" sz="1050" i="1" dirty="0"/>
              <a:t> </a:t>
            </a:r>
            <a:r>
              <a:rPr lang="de-DE" sz="1050" i="1" dirty="0">
                <a:solidFill>
                  <a:srgbClr val="349937"/>
                </a:solidFill>
              </a:rPr>
              <a:t>Millionen Fliegen können sich nicht irren</a:t>
            </a:r>
            <a:r>
              <a:rPr lang="de-DE" sz="1050" i="1" dirty="0"/>
              <a:t>.</a:t>
            </a:r>
            <a:endParaRPr lang="de-DE" sz="1050" b="1" i="1" dirty="0"/>
          </a:p>
          <a:p>
            <a:pPr marL="180975" indent="-180975">
              <a:spcBef>
                <a:spcPts val="800"/>
              </a:spcBef>
            </a:pPr>
            <a:r>
              <a:rPr lang="de-DE" sz="1200" b="1" dirty="0"/>
              <a:t>7)	Autoritätsargument</a:t>
            </a:r>
            <a:r>
              <a:rPr lang="de-DE" sz="1200" dirty="0"/>
              <a:t>: Hier wird die Glaubwürdigkeit einer Autorität oder Respektsperson, z.B. einer Expertin oder der Bundesregierung, genutzt, um die Behauptung zu stützen.</a:t>
            </a:r>
            <a:br>
              <a:rPr lang="de-DE" sz="1200" dirty="0"/>
            </a:br>
            <a:r>
              <a:rPr lang="de-DE" sz="1050" dirty="0" err="1"/>
              <a:t>Bsp</a:t>
            </a:r>
            <a:r>
              <a:rPr lang="de-DE" sz="1050" dirty="0"/>
              <a:t>:   </a:t>
            </a:r>
            <a:r>
              <a:rPr lang="de-DE" sz="1050" i="1" dirty="0">
                <a:solidFill>
                  <a:srgbClr val="349937"/>
                </a:solidFill>
              </a:rPr>
              <a:t>Die Flat Earth Society hat eindeutige Fotos veröffentlicht</a:t>
            </a:r>
            <a:r>
              <a:rPr lang="de-DE" sz="1050" i="1" dirty="0"/>
              <a:t>. Die Erde muss </a:t>
            </a:r>
            <a:r>
              <a:rPr lang="de-DE" sz="1050" i="1" dirty="0">
                <a:solidFill>
                  <a:srgbClr val="0099CC"/>
                </a:solidFill>
              </a:rPr>
              <a:t>daher</a:t>
            </a:r>
            <a:r>
              <a:rPr lang="de-DE" sz="1050" i="1" dirty="0"/>
              <a:t> eine Scheibe sein. </a:t>
            </a:r>
          </a:p>
          <a:p>
            <a:pPr marL="180975" indent="-180975">
              <a:spcBef>
                <a:spcPts val="800"/>
              </a:spcBef>
              <a:defRPr/>
            </a:pPr>
            <a:r>
              <a:rPr lang="de-DE" sz="1200" b="1" dirty="0"/>
              <a:t>8) Falsche Verallgemeinerung</a:t>
            </a:r>
            <a:r>
              <a:rPr lang="de-DE" sz="1200" dirty="0"/>
              <a:t>: Eine Erkenntnis wird als Begründung verwendet und voreilig in der These verallgemeinert, obwohl dafür keine ausreichenden Informationen vorliegen. </a:t>
            </a:r>
            <a:br>
              <a:rPr lang="de-DE" sz="1200" dirty="0"/>
            </a:br>
            <a:r>
              <a:rPr lang="de-DE" sz="1050" dirty="0" err="1"/>
              <a:t>Bsp</a:t>
            </a:r>
            <a:r>
              <a:rPr lang="de-DE" sz="1050" dirty="0"/>
              <a:t>:   </a:t>
            </a:r>
            <a:r>
              <a:rPr lang="de-DE" sz="1050" i="1" dirty="0"/>
              <a:t>Deutsche Arbeitnehmer werden weltweit geschätzt, </a:t>
            </a:r>
            <a:r>
              <a:rPr lang="de-DE" sz="1050" i="1" dirty="0">
                <a:solidFill>
                  <a:srgbClr val="0099CC"/>
                </a:solidFill>
              </a:rPr>
              <a:t>weil</a:t>
            </a:r>
            <a:r>
              <a:rPr lang="de-DE" sz="1050" i="1" dirty="0"/>
              <a:t> </a:t>
            </a:r>
            <a:r>
              <a:rPr lang="de-DE" sz="1050" i="1" dirty="0">
                <a:solidFill>
                  <a:srgbClr val="349937"/>
                </a:solidFill>
              </a:rPr>
              <a:t>sie pünktlich sind</a:t>
            </a:r>
            <a:r>
              <a:rPr lang="de-DE" sz="1050" i="1" dirty="0"/>
              <a:t>.</a:t>
            </a:r>
          </a:p>
          <a:p>
            <a:pPr marL="180975" indent="-180975">
              <a:spcBef>
                <a:spcPts val="800"/>
              </a:spcBef>
              <a:defRPr/>
            </a:pPr>
            <a:r>
              <a:rPr lang="de-DE" sz="1200" b="1" dirty="0"/>
              <a:t>9) Gefühlsargument: </a:t>
            </a:r>
            <a:r>
              <a:rPr lang="de-DE" sz="1200" dirty="0"/>
              <a:t>Die These wird nicht mit stichhaltigen Gründen bewiesen, sondern emotional gestützt.</a:t>
            </a:r>
            <a:br>
              <a:rPr lang="de-DE" sz="1200" dirty="0"/>
            </a:br>
            <a:r>
              <a:rPr lang="de-DE" sz="1050" dirty="0" err="1"/>
              <a:t>Bsp</a:t>
            </a:r>
            <a:r>
              <a:rPr lang="de-DE" sz="1050" dirty="0"/>
              <a:t>:   </a:t>
            </a:r>
            <a:r>
              <a:rPr lang="de-DE" sz="1050" i="1" dirty="0"/>
              <a:t>Bienen müssen ausgerottet werden, </a:t>
            </a:r>
            <a:r>
              <a:rPr lang="de-DE" sz="1050" i="1" dirty="0">
                <a:solidFill>
                  <a:srgbClr val="0099CC"/>
                </a:solidFill>
              </a:rPr>
              <a:t>weil</a:t>
            </a:r>
            <a:r>
              <a:rPr lang="de-DE" sz="1050" i="1" dirty="0"/>
              <a:t> </a:t>
            </a:r>
            <a:r>
              <a:rPr lang="de-DE" sz="1050" i="1" dirty="0">
                <a:solidFill>
                  <a:srgbClr val="349937"/>
                </a:solidFill>
              </a:rPr>
              <a:t>sie lästig sind und Menschen stechen</a:t>
            </a:r>
            <a:r>
              <a:rPr lang="de-DE" sz="1050" dirty="0"/>
              <a:t>.</a:t>
            </a:r>
            <a:endParaRPr lang="de-DE" sz="1050" i="1" dirty="0"/>
          </a:p>
        </p:txBody>
      </p:sp>
      <p:pic>
        <p:nvPicPr>
          <p:cNvPr id="6" name="Grafik 2" descr="Ein Bild, das Text enthält.&#10;&#10;Beschreibung automatisch generiert.">
            <a:extLst>
              <a:ext uri="{FF2B5EF4-FFF2-40B4-BE49-F238E27FC236}">
                <a16:creationId xmlns:a16="http://schemas.microsoft.com/office/drawing/2014/main" id="{03EEC57C-B506-015F-2F52-447F246BC758}"/>
              </a:ext>
            </a:extLst>
          </p:cNvPr>
          <p:cNvPicPr>
            <a:picLocks noChangeAspect="1"/>
          </p:cNvPicPr>
          <p:nvPr/>
        </p:nvPicPr>
        <p:blipFill>
          <a:blip r:embed="rId3"/>
          <a:stretch>
            <a:fillRect/>
          </a:stretch>
        </p:blipFill>
        <p:spPr>
          <a:xfrm>
            <a:off x="58952" y="301987"/>
            <a:ext cx="2454747" cy="2488980"/>
          </a:xfrm>
          <a:prstGeom prst="rect">
            <a:avLst/>
          </a:prstGeom>
        </p:spPr>
      </p:pic>
      <p:sp>
        <p:nvSpPr>
          <p:cNvPr id="2" name="Textfeld 1">
            <a:extLst>
              <a:ext uri="{FF2B5EF4-FFF2-40B4-BE49-F238E27FC236}">
                <a16:creationId xmlns:a16="http://schemas.microsoft.com/office/drawing/2014/main" id="{7A8344B8-2568-CCDE-3A78-D5C483189C2B}"/>
              </a:ext>
            </a:extLst>
          </p:cNvPr>
          <p:cNvSpPr txBox="1"/>
          <p:nvPr/>
        </p:nvSpPr>
        <p:spPr>
          <a:xfrm>
            <a:off x="-1997" y="101791"/>
            <a:ext cx="2299014" cy="246221"/>
          </a:xfrm>
          <a:prstGeom prst="rect">
            <a:avLst/>
          </a:prstGeom>
          <a:noFill/>
        </p:spPr>
        <p:txBody>
          <a:bodyPr wrap="square" rtlCol="0">
            <a:spAutoFit/>
          </a:bodyPr>
          <a:lstStyle/>
          <a:p>
            <a:r>
              <a:rPr lang="de-DE" sz="1000" dirty="0"/>
              <a:t>© Maria Steger, mit </a:t>
            </a:r>
            <a:r>
              <a:rPr lang="de-DE" sz="1000"/>
              <a:t>DALL-E erstellt</a:t>
            </a:r>
            <a:endParaRPr lang="de-DE" sz="1000" dirty="0"/>
          </a:p>
        </p:txBody>
      </p:sp>
    </p:spTree>
    <p:extLst>
      <p:ext uri="{BB962C8B-B14F-4D97-AF65-F5344CB8AC3E}">
        <p14:creationId xmlns:p14="http://schemas.microsoft.com/office/powerpoint/2010/main" val="21164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7EDFFF2F-F2DA-DCF1-0271-EB8F1B1A8D59}"/>
              </a:ext>
            </a:extLst>
          </p:cNvPr>
          <p:cNvSpPr txBox="1"/>
          <p:nvPr/>
        </p:nvSpPr>
        <p:spPr>
          <a:xfrm>
            <a:off x="0" y="-102798"/>
            <a:ext cx="32205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600" dirty="0">
                <a:cs typeface="Calibri"/>
              </a:rPr>
              <a:t>Protein-Shakes: ja oder nein?</a:t>
            </a:r>
          </a:p>
        </p:txBody>
      </p:sp>
      <p:sp>
        <p:nvSpPr>
          <p:cNvPr id="2" name="Denkblase: wolkenförmig 1">
            <a:extLst>
              <a:ext uri="{FF2B5EF4-FFF2-40B4-BE49-F238E27FC236}">
                <a16:creationId xmlns:a16="http://schemas.microsoft.com/office/drawing/2014/main" id="{20C6DF36-350B-F7DC-B6DF-55945A8CA9BB}"/>
              </a:ext>
            </a:extLst>
          </p:cNvPr>
          <p:cNvSpPr/>
          <p:nvPr/>
        </p:nvSpPr>
        <p:spPr>
          <a:xfrm>
            <a:off x="8318789" y="222174"/>
            <a:ext cx="3598941" cy="3286836"/>
          </a:xfrm>
          <a:prstGeom prst="cloudCallout">
            <a:avLst>
              <a:gd name="adj1" fmla="val -72966"/>
              <a:gd name="adj2" fmla="val -3372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dirty="0"/>
              <a:t>Wem soll ich glauben? Wer hat recht?</a:t>
            </a:r>
          </a:p>
          <a:p>
            <a:pPr algn="ctr"/>
            <a:r>
              <a:rPr lang="de-DE" sz="2000" dirty="0"/>
              <a:t>Wie kann ich herausfinden, wer Recht hat?</a:t>
            </a:r>
          </a:p>
        </p:txBody>
      </p:sp>
      <p:sp>
        <p:nvSpPr>
          <p:cNvPr id="4" name="Sprechblase: oval 3">
            <a:extLst>
              <a:ext uri="{FF2B5EF4-FFF2-40B4-BE49-F238E27FC236}">
                <a16:creationId xmlns:a16="http://schemas.microsoft.com/office/drawing/2014/main" id="{D2323A61-E6FE-F651-ECD5-9446817C0130}"/>
              </a:ext>
            </a:extLst>
          </p:cNvPr>
          <p:cNvSpPr/>
          <p:nvPr/>
        </p:nvSpPr>
        <p:spPr>
          <a:xfrm>
            <a:off x="514684" y="4262464"/>
            <a:ext cx="5194256" cy="882283"/>
          </a:xfrm>
          <a:prstGeom prst="wedgeEllipseCallout">
            <a:avLst>
              <a:gd name="adj1" fmla="val 62417"/>
              <a:gd name="adj2" fmla="val -32903"/>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45720" rIns="0" bIns="45720" rtlCol="0" anchor="ctr"/>
          <a:lstStyle/>
          <a:p>
            <a:pPr algn="ctr"/>
            <a:r>
              <a:rPr lang="de-DE" dirty="0">
                <a:solidFill>
                  <a:schemeClr val="tx1"/>
                </a:solidFill>
              </a:rPr>
              <a:t>Fachlich betrachtet:</a:t>
            </a:r>
            <a:endParaRPr lang="de-DE" sz="2800" b="1" dirty="0">
              <a:solidFill>
                <a:schemeClr val="tx1"/>
              </a:solidFill>
              <a:effectLst>
                <a:outerShdw blurRad="38100" dist="38100" dir="2700000" algn="tl">
                  <a:srgbClr val="000000">
                    <a:alpha val="43137"/>
                  </a:srgbClr>
                </a:outerShdw>
              </a:effectLst>
              <a:cs typeface="Calibri"/>
            </a:endParaRPr>
          </a:p>
        </p:txBody>
      </p:sp>
      <p:pic>
        <p:nvPicPr>
          <p:cNvPr id="10" name="Jonas">
            <a:hlinkClick r:id="" action="ppaction://media"/>
            <a:extLst>
              <a:ext uri="{FF2B5EF4-FFF2-40B4-BE49-F238E27FC236}">
                <a16:creationId xmlns:a16="http://schemas.microsoft.com/office/drawing/2014/main" id="{2800BC78-7486-DE0C-A603-90CAD354C0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83061" y="4398806"/>
            <a:ext cx="304800" cy="304800"/>
          </a:xfrm>
          <a:prstGeom prst="rect">
            <a:avLst/>
          </a:prstGeom>
        </p:spPr>
      </p:pic>
      <p:sp>
        <p:nvSpPr>
          <p:cNvPr id="17" name="Textfeld 16">
            <a:extLst>
              <a:ext uri="{FF2B5EF4-FFF2-40B4-BE49-F238E27FC236}">
                <a16:creationId xmlns:a16="http://schemas.microsoft.com/office/drawing/2014/main" id="{8ACEC436-53CC-DBAE-1D0B-1E266B71F17F}"/>
              </a:ext>
            </a:extLst>
          </p:cNvPr>
          <p:cNvSpPr txBox="1"/>
          <p:nvPr/>
        </p:nvSpPr>
        <p:spPr>
          <a:xfrm>
            <a:off x="122112" y="5679023"/>
            <a:ext cx="12020802" cy="707886"/>
          </a:xfrm>
          <a:prstGeom prst="rect">
            <a:avLst/>
          </a:prstGeom>
          <a:noFill/>
        </p:spPr>
        <p:txBody>
          <a:bodyPr wrap="square">
            <a:spAutoFit/>
          </a:bodyPr>
          <a:lstStyle/>
          <a:p>
            <a:r>
              <a:rPr lang="de-DE" sz="4000" b="1" dirty="0">
                <a:solidFill>
                  <a:srgbClr val="0099CC"/>
                </a:solidFill>
                <a:effectLst>
                  <a:outerShdw blurRad="38100" dist="38100" dir="2700000" algn="tl">
                    <a:srgbClr val="000000">
                      <a:alpha val="43137"/>
                    </a:srgbClr>
                  </a:outerShdw>
                </a:effectLst>
                <a:cs typeface="Calibri"/>
              </a:rPr>
              <a:t>Wir brauchen fachliches Wissen, um das zu beurteilen!</a:t>
            </a:r>
          </a:p>
        </p:txBody>
      </p:sp>
      <p:pic>
        <p:nvPicPr>
          <p:cNvPr id="6" name="Picture 2">
            <a:extLst>
              <a:ext uri="{FF2B5EF4-FFF2-40B4-BE49-F238E27FC236}">
                <a16:creationId xmlns:a16="http://schemas.microsoft.com/office/drawing/2014/main" id="{6AAC6423-24A9-27A4-BB85-FFF4EDCAF0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618" r="8316" b="29963"/>
          <a:stretch/>
        </p:blipFill>
        <p:spPr bwMode="auto">
          <a:xfrm>
            <a:off x="5480544" y="497366"/>
            <a:ext cx="2568916" cy="204249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2CF47093-9515-D68B-2F6F-7CE044A8529B}"/>
              </a:ext>
            </a:extLst>
          </p:cNvPr>
          <p:cNvSpPr txBox="1"/>
          <p:nvPr/>
        </p:nvSpPr>
        <p:spPr>
          <a:xfrm>
            <a:off x="5272147" y="2493391"/>
            <a:ext cx="2728632" cy="369332"/>
          </a:xfrm>
          <a:prstGeom prst="rect">
            <a:avLst/>
          </a:prstGeom>
          <a:noFill/>
        </p:spPr>
        <p:txBody>
          <a:bodyPr wrap="none" rtlCol="0">
            <a:spAutoFit/>
          </a:bodyPr>
          <a:lstStyle/>
          <a:p>
            <a:r>
              <a:rPr lang="de-DE" sz="900" dirty="0"/>
              <a:t>©</a:t>
            </a:r>
            <a:r>
              <a:rPr lang="de-DE" sz="900" dirty="0" err="1"/>
              <a:t>Facist</a:t>
            </a:r>
            <a:r>
              <a:rPr lang="de-DE" sz="900" dirty="0"/>
              <a:t> Hunter, CC BY-SA 4.0 &lt;https://</a:t>
            </a:r>
            <a:r>
              <a:rPr lang="de-DE" sz="900" dirty="0" err="1"/>
              <a:t>creativecommo</a:t>
            </a:r>
            <a:endParaRPr lang="de-DE" sz="900" dirty="0"/>
          </a:p>
          <a:p>
            <a:r>
              <a:rPr lang="de-DE" sz="900" dirty="0" err="1"/>
              <a:t>ns.org</a:t>
            </a:r>
            <a:r>
              <a:rPr lang="de-DE" sz="900" dirty="0"/>
              <a:t>/</a:t>
            </a:r>
            <a:r>
              <a:rPr lang="de-DE" sz="900" dirty="0" err="1"/>
              <a:t>licenses</a:t>
            </a:r>
            <a:r>
              <a:rPr lang="de-DE" sz="900" dirty="0"/>
              <a:t>/</a:t>
            </a:r>
            <a:r>
              <a:rPr lang="de-DE" sz="900" dirty="0" err="1"/>
              <a:t>by-sa</a:t>
            </a:r>
            <a:r>
              <a:rPr lang="de-DE" sz="900" dirty="0"/>
              <a:t>/4.0&gt;, via Wikimedia Commons</a:t>
            </a:r>
          </a:p>
        </p:txBody>
      </p:sp>
    </p:spTree>
    <p:extLst>
      <p:ext uri="{BB962C8B-B14F-4D97-AF65-F5344CB8AC3E}">
        <p14:creationId xmlns:p14="http://schemas.microsoft.com/office/powerpoint/2010/main" val="13352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118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bldLst>
      <p:bldP spid="15"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intergrund">
            <a:extLst>
              <a:ext uri="{FF2B5EF4-FFF2-40B4-BE49-F238E27FC236}">
                <a16:creationId xmlns:a16="http://schemas.microsoft.com/office/drawing/2014/main" id="{836391BA-8AF0-6966-4990-54FB1823A78E}"/>
              </a:ext>
            </a:extLst>
          </p:cNvPr>
          <p:cNvSpPr>
            <a:spLocks noGrp="1" noRot="1" noMove="1" noResize="1" noEditPoints="1" noAdjustHandles="1" noChangeArrowheads="1" noChangeShapeType="1"/>
          </p:cNvSpPr>
          <p:nvPr/>
        </p:nvSpPr>
        <p:spPr>
          <a:xfrm>
            <a:off x="5223752" y="0"/>
            <a:ext cx="6968247" cy="6858000"/>
          </a:xfrm>
          <a:prstGeom prst="rect">
            <a:avLst/>
          </a:prstGeom>
          <a:solidFill>
            <a:srgbClr val="5F9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Logo Erasmus+ movetia">
            <a:extLst>
              <a:ext uri="{FF2B5EF4-FFF2-40B4-BE49-F238E27FC236}">
                <a16:creationId xmlns:a16="http://schemas.microsoft.com/office/drawing/2014/main" id="{58B5F47E-E5DF-3E18-139D-7E7959442F1C}"/>
              </a:ext>
            </a:extLst>
          </p:cNvPr>
          <p:cNvGrpSpPr>
            <a:grpSpLocks noGrp="1" noUngrp="1" noRot="1" noMove="1" noResize="1"/>
          </p:cNvGrpSpPr>
          <p:nvPr/>
        </p:nvGrpSpPr>
        <p:grpSpPr>
          <a:xfrm>
            <a:off x="348797" y="4591786"/>
            <a:ext cx="4230914" cy="1642181"/>
            <a:chOff x="251636" y="4496458"/>
            <a:chExt cx="5496793" cy="2133517"/>
          </a:xfrm>
        </p:grpSpPr>
        <p:pic>
          <p:nvPicPr>
            <p:cNvPr id="9" name="Erasmus+">
              <a:extLst>
                <a:ext uri="{FF2B5EF4-FFF2-40B4-BE49-F238E27FC236}">
                  <a16:creationId xmlns:a16="http://schemas.microsoft.com/office/drawing/2014/main" id="{BF813F34-3E11-9E5D-0C01-65B542C187E9}"/>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val="0"/>
                </a:ext>
              </a:extLst>
            </a:blip>
            <a:srcRect t="-1" b="31936"/>
            <a:stretch/>
          </p:blipFill>
          <p:spPr>
            <a:xfrm>
              <a:off x="251636" y="4496458"/>
              <a:ext cx="4523362" cy="1368000"/>
            </a:xfrm>
            <a:prstGeom prst="rect">
              <a:avLst/>
            </a:prstGeom>
          </p:spPr>
        </p:pic>
        <p:pic>
          <p:nvPicPr>
            <p:cNvPr id="1026" name="movetia">
              <a:extLst>
                <a:ext uri="{FF2B5EF4-FFF2-40B4-BE49-F238E27FC236}">
                  <a16:creationId xmlns:a16="http://schemas.microsoft.com/office/drawing/2014/main" id="{F6A415E5-620C-95E3-5A07-0004D7DD618D}"/>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76791" y="6059157"/>
              <a:ext cx="3871638" cy="570818"/>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Logo sensiMINT">
            <a:extLst>
              <a:ext uri="{FF2B5EF4-FFF2-40B4-BE49-F238E27FC236}">
                <a16:creationId xmlns:a16="http://schemas.microsoft.com/office/drawing/2014/main" id="{943998D4-EC7A-6481-B81C-E2EB0C7D9C6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97047" y="508179"/>
            <a:ext cx="4120742" cy="3268800"/>
          </a:xfrm>
          <a:prstGeom prst="rect">
            <a:avLst/>
          </a:prstGeom>
        </p:spPr>
      </p:pic>
      <p:sp>
        <p:nvSpPr>
          <p:cNvPr id="21" name="Titel des U-Konzepts (45 Min)">
            <a:extLst>
              <a:ext uri="{FF2B5EF4-FFF2-40B4-BE49-F238E27FC236}">
                <a16:creationId xmlns:a16="http://schemas.microsoft.com/office/drawing/2014/main" id="{8C1A2302-79B4-A170-62E8-3211FA66F296}"/>
              </a:ext>
            </a:extLst>
          </p:cNvPr>
          <p:cNvSpPr txBox="1">
            <a:spLocks/>
          </p:cNvSpPr>
          <p:nvPr/>
        </p:nvSpPr>
        <p:spPr>
          <a:xfrm>
            <a:off x="5729591" y="1316533"/>
            <a:ext cx="5965362" cy="2308324"/>
          </a:xfrm>
          <a:prstGeom prst="rect">
            <a:avLst/>
          </a:prstGeom>
          <a:noFill/>
        </p:spPr>
        <p:txBody>
          <a:bodyPr wrap="square" rtlCol="0">
            <a:spAutoFit/>
          </a:bodyPr>
          <a:lstStyle/>
          <a:p>
            <a:pPr algn="ctr"/>
            <a:r>
              <a:rPr lang="de-DE" sz="4800" dirty="0">
                <a:solidFill>
                  <a:schemeClr val="bg1"/>
                </a:solidFill>
                <a:latin typeface="Heebo" panose="00000500000000000000" pitchFamily="2" charset="-79"/>
                <a:cs typeface="Heebo" panose="00000500000000000000" pitchFamily="2" charset="-79"/>
              </a:rPr>
              <a:t>Protein-Shakes:</a:t>
            </a:r>
          </a:p>
          <a:p>
            <a:pPr algn="ctr"/>
            <a:r>
              <a:rPr lang="de-DE" sz="4800" dirty="0">
                <a:solidFill>
                  <a:schemeClr val="bg1"/>
                </a:solidFill>
                <a:latin typeface="Heebo" panose="00000500000000000000" pitchFamily="2" charset="-79"/>
                <a:cs typeface="Heebo" panose="00000500000000000000" pitchFamily="2" charset="-79"/>
              </a:rPr>
              <a:t>ja oder nein? </a:t>
            </a:r>
          </a:p>
          <a:p>
            <a:pPr algn="ctr"/>
            <a:endParaRPr lang="de-DE" sz="4800" dirty="0">
              <a:solidFill>
                <a:schemeClr val="bg1"/>
              </a:solidFill>
              <a:latin typeface="Heebo" panose="00000500000000000000" pitchFamily="2" charset="-79"/>
              <a:cs typeface="Heebo" panose="00000500000000000000" pitchFamily="2" charset="-79"/>
            </a:endParaRPr>
          </a:p>
        </p:txBody>
      </p:sp>
      <p:pic>
        <p:nvPicPr>
          <p:cNvPr id="2" name="Grafik 2" descr="Ein Bild, das Text enthält.&#10;&#10;Beschreibung automatisch generiert.">
            <a:extLst>
              <a:ext uri="{FF2B5EF4-FFF2-40B4-BE49-F238E27FC236}">
                <a16:creationId xmlns:a16="http://schemas.microsoft.com/office/drawing/2014/main" id="{8ECA53B2-AB7D-EB50-D1B1-E425F0292234}"/>
              </a:ext>
            </a:extLst>
          </p:cNvPr>
          <p:cNvPicPr>
            <a:picLocks noChangeAspect="1"/>
          </p:cNvPicPr>
          <p:nvPr/>
        </p:nvPicPr>
        <p:blipFill>
          <a:blip r:embed="rId5"/>
          <a:stretch>
            <a:fillRect/>
          </a:stretch>
        </p:blipFill>
        <p:spPr>
          <a:xfrm>
            <a:off x="7336275" y="3220186"/>
            <a:ext cx="2743200" cy="2743200"/>
          </a:xfrm>
          <a:prstGeom prst="rect">
            <a:avLst/>
          </a:prstGeom>
        </p:spPr>
      </p:pic>
    </p:spTree>
    <p:extLst>
      <p:ext uri="{BB962C8B-B14F-4D97-AF65-F5344CB8AC3E}">
        <p14:creationId xmlns:p14="http://schemas.microsoft.com/office/powerpoint/2010/main" val="405201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D0F4110-008F-0921-62FC-76EF38D2F9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2522" y="4001163"/>
            <a:ext cx="2401382" cy="27438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7EDFFF2F-F2DA-DCF1-0271-EB8F1B1A8D59}"/>
              </a:ext>
            </a:extLst>
          </p:cNvPr>
          <p:cNvSpPr txBox="1"/>
          <p:nvPr/>
        </p:nvSpPr>
        <p:spPr>
          <a:xfrm>
            <a:off x="0" y="-102798"/>
            <a:ext cx="32205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600" dirty="0">
                <a:cs typeface="Calibri"/>
              </a:rPr>
              <a:t>Protein-Shakes: ja oder nein?</a:t>
            </a:r>
          </a:p>
        </p:txBody>
      </p:sp>
      <p:sp>
        <p:nvSpPr>
          <p:cNvPr id="2" name="Denkblase: wolkenförmig 1">
            <a:extLst>
              <a:ext uri="{FF2B5EF4-FFF2-40B4-BE49-F238E27FC236}">
                <a16:creationId xmlns:a16="http://schemas.microsoft.com/office/drawing/2014/main" id="{20C6DF36-350B-F7DC-B6DF-55945A8CA9BB}"/>
              </a:ext>
            </a:extLst>
          </p:cNvPr>
          <p:cNvSpPr/>
          <p:nvPr/>
        </p:nvSpPr>
        <p:spPr>
          <a:xfrm>
            <a:off x="8318789" y="222174"/>
            <a:ext cx="3598941" cy="1698990"/>
          </a:xfrm>
          <a:prstGeom prst="cloudCallout">
            <a:avLst>
              <a:gd name="adj1" fmla="val -72966"/>
              <a:gd name="adj2" fmla="val -3372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dirty="0"/>
              <a:t>Wie optimiere ich meinen Muskelaufbau und -zuwachs?</a:t>
            </a:r>
          </a:p>
        </p:txBody>
      </p:sp>
      <p:pic>
        <p:nvPicPr>
          <p:cNvPr id="8" name="Miriam_Johanna_Lena_Lisa_10c (Falko)">
            <a:hlinkClick r:id="" action="ppaction://media"/>
            <a:extLst>
              <a:ext uri="{FF2B5EF4-FFF2-40B4-BE49-F238E27FC236}">
                <a16:creationId xmlns:a16="http://schemas.microsoft.com/office/drawing/2014/main" id="{C9FE51F4-54E8-2561-BBE4-C9B3E1CEA5B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12220" y="5455669"/>
            <a:ext cx="304800" cy="304800"/>
          </a:xfrm>
          <a:prstGeom prst="rect">
            <a:avLst/>
          </a:prstGeom>
        </p:spPr>
      </p:pic>
      <p:pic>
        <p:nvPicPr>
          <p:cNvPr id="9" name="Biosusi von Gruppe Felix">
            <a:hlinkClick r:id="" action="ppaction://media"/>
            <a:extLst>
              <a:ext uri="{FF2B5EF4-FFF2-40B4-BE49-F238E27FC236}">
                <a16:creationId xmlns:a16="http://schemas.microsoft.com/office/drawing/2014/main" id="{8CC65842-F2DF-1A68-6DA7-A10DAECCCD8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765002" y="5303269"/>
            <a:ext cx="304800" cy="304800"/>
          </a:xfrm>
          <a:prstGeom prst="rect">
            <a:avLst/>
          </a:prstGeom>
        </p:spPr>
      </p:pic>
      <p:sp>
        <p:nvSpPr>
          <p:cNvPr id="12" name="Sprechblase: oval 11">
            <a:extLst>
              <a:ext uri="{FF2B5EF4-FFF2-40B4-BE49-F238E27FC236}">
                <a16:creationId xmlns:a16="http://schemas.microsoft.com/office/drawing/2014/main" id="{3816F54F-D057-50DC-1E67-33D00D8B65A9}"/>
              </a:ext>
            </a:extLst>
          </p:cNvPr>
          <p:cNvSpPr/>
          <p:nvPr/>
        </p:nvSpPr>
        <p:spPr>
          <a:xfrm>
            <a:off x="8000779" y="2393743"/>
            <a:ext cx="3997257" cy="791846"/>
          </a:xfrm>
          <a:prstGeom prst="wedgeEllipseCallout">
            <a:avLst>
              <a:gd name="adj1" fmla="val -11104"/>
              <a:gd name="adj2" fmla="val 149418"/>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Perspektive </a:t>
            </a:r>
          </a:p>
          <a:p>
            <a:pPr algn="ctr"/>
            <a:r>
              <a:rPr lang="de-DE" sz="2800" b="1" dirty="0">
                <a:solidFill>
                  <a:schemeClr val="accent6">
                    <a:lumMod val="40000"/>
                    <a:lumOff val="60000"/>
                  </a:schemeClr>
                </a:solidFill>
                <a:effectLst>
                  <a:outerShdw blurRad="38100" dist="38100" dir="2700000" algn="tl">
                    <a:srgbClr val="000000">
                      <a:alpha val="43137"/>
                    </a:srgbClr>
                  </a:outerShdw>
                </a:effectLst>
              </a:rPr>
              <a:t>Bio-Influencerin</a:t>
            </a:r>
          </a:p>
        </p:txBody>
      </p:sp>
      <p:sp>
        <p:nvSpPr>
          <p:cNvPr id="4" name="Sprechblase: oval 3">
            <a:extLst>
              <a:ext uri="{FF2B5EF4-FFF2-40B4-BE49-F238E27FC236}">
                <a16:creationId xmlns:a16="http://schemas.microsoft.com/office/drawing/2014/main" id="{D2323A61-E6FE-F651-ECD5-9446817C0130}"/>
              </a:ext>
            </a:extLst>
          </p:cNvPr>
          <p:cNvSpPr/>
          <p:nvPr/>
        </p:nvSpPr>
        <p:spPr>
          <a:xfrm>
            <a:off x="156917" y="3117144"/>
            <a:ext cx="5194256" cy="882283"/>
          </a:xfrm>
          <a:prstGeom prst="wedgeEllipseCallout">
            <a:avLst>
              <a:gd name="adj1" fmla="val 17747"/>
              <a:gd name="adj2" fmla="val 103125"/>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45720" rIns="0" bIns="45720" rtlCol="0" anchor="ctr"/>
          <a:lstStyle/>
          <a:p>
            <a:pPr algn="ctr"/>
            <a:r>
              <a:rPr lang="de-DE" dirty="0">
                <a:solidFill>
                  <a:schemeClr val="tx1"/>
                </a:solidFill>
              </a:rPr>
              <a:t>Perspektive </a:t>
            </a:r>
          </a:p>
          <a:p>
            <a:pPr algn="ctr"/>
            <a:r>
              <a:rPr lang="de-DE" sz="2800" b="1" dirty="0">
                <a:solidFill>
                  <a:schemeClr val="tx1"/>
                </a:solidFill>
                <a:effectLst>
                  <a:outerShdw blurRad="38100" dist="38100" dir="2700000" algn="tl">
                    <a:srgbClr val="000000">
                      <a:alpha val="43137"/>
                    </a:srgbClr>
                  </a:outerShdw>
                </a:effectLst>
              </a:rPr>
              <a:t>Protein-Shake-Hersteller</a:t>
            </a:r>
            <a:endParaRPr lang="de-DE" sz="2800" b="1" dirty="0">
              <a:solidFill>
                <a:schemeClr val="tx1"/>
              </a:solidFill>
              <a:effectLst>
                <a:outerShdw blurRad="38100" dist="38100" dir="2700000" algn="tl">
                  <a:srgbClr val="000000">
                    <a:alpha val="43137"/>
                  </a:srgbClr>
                </a:outerShdw>
              </a:effectLst>
              <a:cs typeface="Calibri"/>
            </a:endParaRPr>
          </a:p>
        </p:txBody>
      </p:sp>
      <p:sp>
        <p:nvSpPr>
          <p:cNvPr id="7" name="Textfeld 6">
            <a:extLst>
              <a:ext uri="{FF2B5EF4-FFF2-40B4-BE49-F238E27FC236}">
                <a16:creationId xmlns:a16="http://schemas.microsoft.com/office/drawing/2014/main" id="{D93ACF5F-536A-6452-7287-D25709E25580}"/>
              </a:ext>
            </a:extLst>
          </p:cNvPr>
          <p:cNvSpPr txBox="1"/>
          <p:nvPr/>
        </p:nvSpPr>
        <p:spPr>
          <a:xfrm>
            <a:off x="75482" y="1163455"/>
            <a:ext cx="4082902" cy="1661993"/>
          </a:xfrm>
          <a:prstGeom prst="rect">
            <a:avLst/>
          </a:prstGeom>
          <a:noFill/>
          <a:ln>
            <a:solidFill>
              <a:schemeClr val="tx1"/>
            </a:solidFill>
          </a:ln>
        </p:spPr>
        <p:txBody>
          <a:bodyPr wrap="square" rtlCol="0">
            <a:spAutoFit/>
          </a:bodyPr>
          <a:lstStyle/>
          <a:p>
            <a:r>
              <a:rPr lang="de-DE" b="1" dirty="0"/>
              <a:t>Aufgabenstellung:</a:t>
            </a:r>
          </a:p>
          <a:p>
            <a:r>
              <a:rPr lang="de-DE" sz="1600" dirty="0"/>
              <a:t>Hört Euch Falkos und Susis Argumente an und notiert:</a:t>
            </a:r>
          </a:p>
          <a:p>
            <a:pPr marL="342900" indent="-342900">
              <a:buAutoNum type="alphaLcParenR"/>
            </a:pPr>
            <a:r>
              <a:rPr lang="de-DE" sz="1600" dirty="0"/>
              <a:t>welche Zusammenhänge genannt werden</a:t>
            </a:r>
          </a:p>
          <a:p>
            <a:pPr marL="342900" indent="-342900">
              <a:buAutoNum type="alphaLcParenR"/>
            </a:pPr>
            <a:r>
              <a:rPr lang="de-DE" sz="1600" dirty="0"/>
              <a:t>Wie die Zusammenhänge sprachlich ausgedrückt werden.</a:t>
            </a:r>
          </a:p>
        </p:txBody>
      </p:sp>
      <p:pic>
        <p:nvPicPr>
          <p:cNvPr id="1026" name="Picture 2">
            <a:extLst>
              <a:ext uri="{FF2B5EF4-FFF2-40B4-BE49-F238E27FC236}">
                <a16:creationId xmlns:a16="http://schemas.microsoft.com/office/drawing/2014/main" id="{0BAF7BF3-BFF0-3EC7-4574-415A526A41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618" r="8316" b="29963"/>
          <a:stretch/>
        </p:blipFill>
        <p:spPr bwMode="auto">
          <a:xfrm>
            <a:off x="5480544" y="497366"/>
            <a:ext cx="2568916" cy="20424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4CA6D74E-4BB0-B649-92F6-ECCACAA83B27}"/>
              </a:ext>
            </a:extLst>
          </p:cNvPr>
          <p:cNvSpPr txBox="1"/>
          <p:nvPr/>
        </p:nvSpPr>
        <p:spPr>
          <a:xfrm>
            <a:off x="5272147" y="2493391"/>
            <a:ext cx="2728632" cy="369332"/>
          </a:xfrm>
          <a:prstGeom prst="rect">
            <a:avLst/>
          </a:prstGeom>
          <a:noFill/>
        </p:spPr>
        <p:txBody>
          <a:bodyPr wrap="none" rtlCol="0">
            <a:spAutoFit/>
          </a:bodyPr>
          <a:lstStyle/>
          <a:p>
            <a:r>
              <a:rPr lang="de-DE" sz="900" dirty="0"/>
              <a:t>©</a:t>
            </a:r>
            <a:r>
              <a:rPr lang="de-DE" sz="900" dirty="0" err="1"/>
              <a:t>Facist</a:t>
            </a:r>
            <a:r>
              <a:rPr lang="de-DE" sz="900" dirty="0"/>
              <a:t> Hunter, CC BY-SA 4.0 &lt;https://</a:t>
            </a:r>
            <a:r>
              <a:rPr lang="de-DE" sz="900" dirty="0" err="1"/>
              <a:t>creativecommo</a:t>
            </a:r>
            <a:endParaRPr lang="de-DE" sz="900" dirty="0"/>
          </a:p>
          <a:p>
            <a:r>
              <a:rPr lang="de-DE" sz="900" dirty="0" err="1"/>
              <a:t>ns.org</a:t>
            </a:r>
            <a:r>
              <a:rPr lang="de-DE" sz="900" dirty="0"/>
              <a:t>/</a:t>
            </a:r>
            <a:r>
              <a:rPr lang="de-DE" sz="900" dirty="0" err="1"/>
              <a:t>licenses</a:t>
            </a:r>
            <a:r>
              <a:rPr lang="de-DE" sz="900" dirty="0"/>
              <a:t>/</a:t>
            </a:r>
            <a:r>
              <a:rPr lang="de-DE" sz="900" dirty="0" err="1"/>
              <a:t>by-sa</a:t>
            </a:r>
            <a:r>
              <a:rPr lang="de-DE" sz="900" dirty="0"/>
              <a:t>/4.0&gt;, via Wikimedia Commons</a:t>
            </a:r>
          </a:p>
        </p:txBody>
      </p:sp>
      <p:sp>
        <p:nvSpPr>
          <p:cNvPr id="11" name="Textfeld 10">
            <a:extLst>
              <a:ext uri="{FF2B5EF4-FFF2-40B4-BE49-F238E27FC236}">
                <a16:creationId xmlns:a16="http://schemas.microsoft.com/office/drawing/2014/main" id="{0F4EAB63-E8AD-D35C-E6F1-924B21C3179C}"/>
              </a:ext>
            </a:extLst>
          </p:cNvPr>
          <p:cNvSpPr txBox="1"/>
          <p:nvPr/>
        </p:nvSpPr>
        <p:spPr>
          <a:xfrm>
            <a:off x="241940" y="6629583"/>
            <a:ext cx="2736647" cy="230832"/>
          </a:xfrm>
          <a:prstGeom prst="rect">
            <a:avLst/>
          </a:prstGeom>
          <a:noFill/>
        </p:spPr>
        <p:txBody>
          <a:bodyPr wrap="none" rtlCol="0">
            <a:spAutoFit/>
          </a:bodyPr>
          <a:lstStyle/>
          <a:p>
            <a:r>
              <a:rPr lang="de-DE" sz="900" dirty="0"/>
              <a:t>©</a:t>
            </a:r>
            <a:r>
              <a:rPr lang="de-DE" sz="900" dirty="0" err="1"/>
              <a:t>Goodfreephotos.com</a:t>
            </a:r>
            <a:r>
              <a:rPr lang="de-DE" sz="900" dirty="0"/>
              <a:t>, CC0, via Wikimedia Commons</a:t>
            </a:r>
          </a:p>
        </p:txBody>
      </p:sp>
      <p:sp>
        <p:nvSpPr>
          <p:cNvPr id="16" name="Textfeld 15">
            <a:extLst>
              <a:ext uri="{FF2B5EF4-FFF2-40B4-BE49-F238E27FC236}">
                <a16:creationId xmlns:a16="http://schemas.microsoft.com/office/drawing/2014/main" id="{7E652369-B6CC-5435-57C5-BF91E65BE1E5}"/>
              </a:ext>
            </a:extLst>
          </p:cNvPr>
          <p:cNvSpPr txBox="1"/>
          <p:nvPr/>
        </p:nvSpPr>
        <p:spPr>
          <a:xfrm>
            <a:off x="626301" y="4133589"/>
            <a:ext cx="666016" cy="369332"/>
          </a:xfrm>
          <a:prstGeom prst="rect">
            <a:avLst/>
          </a:prstGeom>
          <a:noFill/>
        </p:spPr>
        <p:txBody>
          <a:bodyPr wrap="none" rtlCol="0">
            <a:spAutoFit/>
          </a:bodyPr>
          <a:lstStyle/>
          <a:p>
            <a:r>
              <a:rPr lang="de-DE" dirty="0"/>
              <a:t>Falko</a:t>
            </a:r>
          </a:p>
        </p:txBody>
      </p:sp>
      <p:sp>
        <p:nvSpPr>
          <p:cNvPr id="17" name="Textfeld 16">
            <a:extLst>
              <a:ext uri="{FF2B5EF4-FFF2-40B4-BE49-F238E27FC236}">
                <a16:creationId xmlns:a16="http://schemas.microsoft.com/office/drawing/2014/main" id="{E8F87A0B-1338-28F0-2E1A-1CF9A453FEE0}"/>
              </a:ext>
            </a:extLst>
          </p:cNvPr>
          <p:cNvSpPr txBox="1"/>
          <p:nvPr/>
        </p:nvSpPr>
        <p:spPr>
          <a:xfrm>
            <a:off x="6513534" y="3970751"/>
            <a:ext cx="554960" cy="369332"/>
          </a:xfrm>
          <a:prstGeom prst="rect">
            <a:avLst/>
          </a:prstGeom>
          <a:noFill/>
        </p:spPr>
        <p:txBody>
          <a:bodyPr wrap="none" rtlCol="0">
            <a:spAutoFit/>
          </a:bodyPr>
          <a:lstStyle/>
          <a:p>
            <a:r>
              <a:rPr lang="de-DE" dirty="0"/>
              <a:t>Susi</a:t>
            </a:r>
          </a:p>
        </p:txBody>
      </p:sp>
      <p:pic>
        <p:nvPicPr>
          <p:cNvPr id="1030" name="Picture 6">
            <a:extLst>
              <a:ext uri="{FF2B5EF4-FFF2-40B4-BE49-F238E27FC236}">
                <a16:creationId xmlns:a16="http://schemas.microsoft.com/office/drawing/2014/main" id="{4935E29B-418B-53DE-3A8B-A0E1CCC8ABA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4064" r="17872"/>
          <a:stretch/>
        </p:blipFill>
        <p:spPr bwMode="auto">
          <a:xfrm>
            <a:off x="7895633" y="3443995"/>
            <a:ext cx="3097983" cy="31855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feld 19">
            <a:extLst>
              <a:ext uri="{FF2B5EF4-FFF2-40B4-BE49-F238E27FC236}">
                <a16:creationId xmlns:a16="http://schemas.microsoft.com/office/drawing/2014/main" id="{1CB494DB-C948-9C00-E10F-D5DBAC292DE4}"/>
              </a:ext>
            </a:extLst>
          </p:cNvPr>
          <p:cNvSpPr txBox="1"/>
          <p:nvPr/>
        </p:nvSpPr>
        <p:spPr>
          <a:xfrm>
            <a:off x="6513534" y="6584414"/>
            <a:ext cx="5386411" cy="230832"/>
          </a:xfrm>
          <a:prstGeom prst="rect">
            <a:avLst/>
          </a:prstGeom>
          <a:noFill/>
        </p:spPr>
        <p:txBody>
          <a:bodyPr wrap="none" rtlCol="0">
            <a:spAutoFit/>
          </a:bodyPr>
          <a:lstStyle/>
          <a:p>
            <a:r>
              <a:rPr lang="de-DE" sz="900" dirty="0"/>
              <a:t>©Helene Boudreau, CC BY-SA 4.0 &lt;https://</a:t>
            </a:r>
            <a:r>
              <a:rPr lang="de-DE" sz="900" dirty="0" err="1"/>
              <a:t>creativecommons.org</a:t>
            </a:r>
            <a:r>
              <a:rPr lang="de-DE" sz="900" dirty="0"/>
              <a:t>/</a:t>
            </a:r>
            <a:r>
              <a:rPr lang="de-DE" sz="900" dirty="0" err="1"/>
              <a:t>licenses</a:t>
            </a:r>
            <a:r>
              <a:rPr lang="de-DE" sz="900" dirty="0"/>
              <a:t>/</a:t>
            </a:r>
            <a:r>
              <a:rPr lang="de-DE" sz="900" dirty="0" err="1"/>
              <a:t>by-sa</a:t>
            </a:r>
            <a:r>
              <a:rPr lang="de-DE" sz="900" dirty="0"/>
              <a:t>/4.0&gt;, via Wikimedia Commons</a:t>
            </a:r>
          </a:p>
        </p:txBody>
      </p:sp>
    </p:spTree>
    <p:extLst>
      <p:ext uri="{BB962C8B-B14F-4D97-AF65-F5344CB8AC3E}">
        <p14:creationId xmlns:p14="http://schemas.microsoft.com/office/powerpoint/2010/main" val="94697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274" fill="hold"/>
                                        <p:tgtEl>
                                          <p:spTgt spid="8"/>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301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8"/>
                </p:tgtEl>
              </p:cMediaNode>
            </p:audio>
            <p:audio>
              <p:cMediaNode vol="80000">
                <p:cTn id="24" fill="hold" display="0">
                  <p:stCondLst>
                    <p:cond delay="indefinite"/>
                  </p:stCondLst>
                  <p:endCondLst>
                    <p:cond evt="onStopAudio" delay="0">
                      <p:tgtEl>
                        <p:sldTgt/>
                      </p:tgtEl>
                    </p:cond>
                  </p:endCondLst>
                </p:cTn>
                <p:tgtEl>
                  <p:spTgt spid="9"/>
                </p:tgtEl>
              </p:cMediaNode>
            </p:audio>
          </p:childTnLst>
        </p:cTn>
      </p:par>
    </p:tnLst>
    <p:bldLst>
      <p:bldP spid="15" grpId="0"/>
      <p:bldP spid="1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9D4CEAED-5449-74DE-B4C3-E726A6FDFE6B}"/>
              </a:ext>
            </a:extLst>
          </p:cNvPr>
          <p:cNvPicPr>
            <a:picLocks noChangeAspect="1"/>
          </p:cNvPicPr>
          <p:nvPr/>
        </p:nvPicPr>
        <p:blipFill>
          <a:blip r:embed="rId2"/>
          <a:stretch>
            <a:fillRect/>
          </a:stretch>
        </p:blipFill>
        <p:spPr>
          <a:xfrm>
            <a:off x="8147352" y="1211880"/>
            <a:ext cx="3118152" cy="2806757"/>
          </a:xfrm>
          <a:prstGeom prst="rect">
            <a:avLst/>
          </a:prstGeom>
        </p:spPr>
      </p:pic>
      <p:sp>
        <p:nvSpPr>
          <p:cNvPr id="5" name="Sprechblase: rechteckig mit abgerundeten Ecken 4">
            <a:extLst>
              <a:ext uri="{FF2B5EF4-FFF2-40B4-BE49-F238E27FC236}">
                <a16:creationId xmlns:a16="http://schemas.microsoft.com/office/drawing/2014/main" id="{87EA1008-6937-A842-83D9-CD3392A0D6C7}"/>
              </a:ext>
            </a:extLst>
          </p:cNvPr>
          <p:cNvSpPr/>
          <p:nvPr/>
        </p:nvSpPr>
        <p:spPr>
          <a:xfrm>
            <a:off x="1082391" y="1211880"/>
            <a:ext cx="5663259" cy="1879838"/>
          </a:xfrm>
          <a:prstGeom prst="wedgeRoundRectCallout">
            <a:avLst>
              <a:gd name="adj1" fmla="val 70371"/>
              <a:gd name="adj2" fmla="val 31819"/>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5B22152E-1698-5E6B-2832-1D8EEA475D93}"/>
              </a:ext>
            </a:extLst>
          </p:cNvPr>
          <p:cNvSpPr txBox="1"/>
          <p:nvPr/>
        </p:nvSpPr>
        <p:spPr>
          <a:xfrm>
            <a:off x="1082391" y="1337392"/>
            <a:ext cx="566325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3600" dirty="0">
                <a:solidFill>
                  <a:srgbClr val="349937"/>
                </a:solidFill>
                <a:latin typeface="Heebo"/>
                <a:cs typeface="Calibri"/>
              </a:rPr>
              <a:t>Wie werden die genannten Zusammenhänge sprachlich ausgedrückt?</a:t>
            </a:r>
          </a:p>
        </p:txBody>
      </p:sp>
    </p:spTree>
    <p:extLst>
      <p:ext uri="{BB962C8B-B14F-4D97-AF65-F5344CB8AC3E}">
        <p14:creationId xmlns:p14="http://schemas.microsoft.com/office/powerpoint/2010/main" val="384340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nsiMINTlein">
            <a:extLst>
              <a:ext uri="{FF2B5EF4-FFF2-40B4-BE49-F238E27FC236}">
                <a16:creationId xmlns:a16="http://schemas.microsoft.com/office/drawing/2014/main" id="{9D4CEAED-5449-74DE-B4C3-E726A6FDFE6B}"/>
              </a:ext>
            </a:extLst>
          </p:cNvPr>
          <p:cNvPicPr>
            <a:picLocks noChangeAspect="1"/>
          </p:cNvPicPr>
          <p:nvPr/>
        </p:nvPicPr>
        <p:blipFill>
          <a:blip r:embed="rId3"/>
          <a:stretch>
            <a:fillRect/>
          </a:stretch>
        </p:blipFill>
        <p:spPr>
          <a:xfrm>
            <a:off x="304800" y="173742"/>
            <a:ext cx="2615893" cy="2354656"/>
          </a:xfrm>
          <a:prstGeom prst="rect">
            <a:avLst/>
          </a:prstGeom>
        </p:spPr>
      </p:pic>
      <p:sp>
        <p:nvSpPr>
          <p:cNvPr id="7" name="Sprechblase: rechteckig mit abgerundeten Ecken 6">
            <a:extLst>
              <a:ext uri="{FF2B5EF4-FFF2-40B4-BE49-F238E27FC236}">
                <a16:creationId xmlns:a16="http://schemas.microsoft.com/office/drawing/2014/main" id="{A8FF6972-C1BB-0BFD-DD5C-88B8CCB83510}"/>
              </a:ext>
            </a:extLst>
          </p:cNvPr>
          <p:cNvSpPr/>
          <p:nvPr/>
        </p:nvSpPr>
        <p:spPr>
          <a:xfrm>
            <a:off x="3798126" y="158158"/>
            <a:ext cx="8089074" cy="1872074"/>
          </a:xfrm>
          <a:prstGeom prst="wedgeRoundRectCallout">
            <a:avLst>
              <a:gd name="adj1" fmla="val -60233"/>
              <a:gd name="adj2" fmla="val 13564"/>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BBB">
            <a:extLst>
              <a:ext uri="{FF2B5EF4-FFF2-40B4-BE49-F238E27FC236}">
                <a16:creationId xmlns:a16="http://schemas.microsoft.com/office/drawing/2014/main" id="{CAD11CA7-75DE-F94C-5F83-590FCAB2B7E1}"/>
              </a:ext>
            </a:extLst>
          </p:cNvPr>
          <p:cNvSpPr txBox="1"/>
          <p:nvPr/>
        </p:nvSpPr>
        <p:spPr>
          <a:xfrm>
            <a:off x="1143001" y="2842720"/>
            <a:ext cx="10925174" cy="838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dirty="0">
                <a:latin typeface="Heebo" panose="00000500000000000000" pitchFamily="2" charset="-79"/>
                <a:cs typeface="Heebo" panose="00000500000000000000" pitchFamily="2" charset="-79"/>
              </a:rPr>
              <a:t>These          +        Argument         +    Stütze    (+   Folgerung)</a:t>
            </a:r>
          </a:p>
          <a:p>
            <a:pPr>
              <a:spcBef>
                <a:spcPts val="300"/>
              </a:spcBef>
            </a:pP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ehauptung, Urteil, Empfehlung                </a:t>
            </a: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egründung                                                      </a:t>
            </a: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eispiel, Beleg, Zitat</a:t>
            </a:r>
          </a:p>
        </p:txBody>
      </p:sp>
      <p:sp>
        <p:nvSpPr>
          <p:cNvPr id="3" name="Hervorhebung Begründung">
            <a:extLst>
              <a:ext uri="{FF2B5EF4-FFF2-40B4-BE49-F238E27FC236}">
                <a16:creationId xmlns:a16="http://schemas.microsoft.com/office/drawing/2014/main" id="{A9D21762-72F2-ACF6-8DE3-5F1035611ED7}"/>
              </a:ext>
            </a:extLst>
          </p:cNvPr>
          <p:cNvSpPr/>
          <p:nvPr/>
        </p:nvSpPr>
        <p:spPr>
          <a:xfrm>
            <a:off x="3902525" y="2738689"/>
            <a:ext cx="2669255" cy="103317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unten gekrümmt 1">
            <a:extLst>
              <a:ext uri="{FF2B5EF4-FFF2-40B4-BE49-F238E27FC236}">
                <a16:creationId xmlns:a16="http://schemas.microsoft.com/office/drawing/2014/main" id="{01E92BFE-A72E-3110-BA2F-0E8D7F757666}"/>
              </a:ext>
            </a:extLst>
          </p:cNvPr>
          <p:cNvSpPr/>
          <p:nvPr/>
        </p:nvSpPr>
        <p:spPr>
          <a:xfrm flipH="1" flipV="1">
            <a:off x="1571624" y="3783635"/>
            <a:ext cx="3114676" cy="584774"/>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6" name="Pfeil: nach unten gekrümmt 15">
            <a:extLst>
              <a:ext uri="{FF2B5EF4-FFF2-40B4-BE49-F238E27FC236}">
                <a16:creationId xmlns:a16="http://schemas.microsoft.com/office/drawing/2014/main" id="{74B9F093-83FB-01D6-E105-97FBAA40A2C8}"/>
              </a:ext>
            </a:extLst>
          </p:cNvPr>
          <p:cNvSpPr/>
          <p:nvPr/>
        </p:nvSpPr>
        <p:spPr>
          <a:xfrm flipH="1" flipV="1">
            <a:off x="5657850" y="3748444"/>
            <a:ext cx="3114676" cy="584774"/>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extfeld 16">
            <a:extLst>
              <a:ext uri="{FF2B5EF4-FFF2-40B4-BE49-F238E27FC236}">
                <a16:creationId xmlns:a16="http://schemas.microsoft.com/office/drawing/2014/main" id="{344D4F2E-9B4F-F1CE-CDF8-0BAFAC83E24C}"/>
              </a:ext>
            </a:extLst>
          </p:cNvPr>
          <p:cNvSpPr txBox="1"/>
          <p:nvPr/>
        </p:nvSpPr>
        <p:spPr>
          <a:xfrm>
            <a:off x="2409825" y="3936352"/>
            <a:ext cx="1419225" cy="369332"/>
          </a:xfrm>
          <a:prstGeom prst="rect">
            <a:avLst/>
          </a:prstGeom>
          <a:noFill/>
        </p:spPr>
        <p:txBody>
          <a:bodyPr wrap="square" rtlCol="0">
            <a:spAutoFit/>
          </a:bodyPr>
          <a:lstStyle/>
          <a:p>
            <a:pPr algn="ctr"/>
            <a:r>
              <a:rPr lang="de-DE" dirty="0">
                <a:solidFill>
                  <a:srgbClr val="349937"/>
                </a:solidFill>
              </a:rPr>
              <a:t>begründet</a:t>
            </a:r>
          </a:p>
        </p:txBody>
      </p:sp>
      <p:sp>
        <p:nvSpPr>
          <p:cNvPr id="18" name="Textfeld 17">
            <a:extLst>
              <a:ext uri="{FF2B5EF4-FFF2-40B4-BE49-F238E27FC236}">
                <a16:creationId xmlns:a16="http://schemas.microsoft.com/office/drawing/2014/main" id="{183A2906-2B46-7409-AD32-FC57CE7F3A1B}"/>
              </a:ext>
            </a:extLst>
          </p:cNvPr>
          <p:cNvSpPr txBox="1"/>
          <p:nvPr/>
        </p:nvSpPr>
        <p:spPr>
          <a:xfrm>
            <a:off x="6505575" y="3904086"/>
            <a:ext cx="1419225" cy="369332"/>
          </a:xfrm>
          <a:prstGeom prst="rect">
            <a:avLst/>
          </a:prstGeom>
          <a:noFill/>
        </p:spPr>
        <p:txBody>
          <a:bodyPr wrap="square" rtlCol="0">
            <a:spAutoFit/>
          </a:bodyPr>
          <a:lstStyle/>
          <a:p>
            <a:pPr algn="ctr"/>
            <a:r>
              <a:rPr lang="de-DE" dirty="0">
                <a:solidFill>
                  <a:srgbClr val="349937"/>
                </a:solidFill>
              </a:rPr>
              <a:t>beweist</a:t>
            </a:r>
          </a:p>
        </p:txBody>
      </p:sp>
      <p:sp>
        <p:nvSpPr>
          <p:cNvPr id="5" name="Wie argumentieren wir">
            <a:extLst>
              <a:ext uri="{FF2B5EF4-FFF2-40B4-BE49-F238E27FC236}">
                <a16:creationId xmlns:a16="http://schemas.microsoft.com/office/drawing/2014/main" id="{1819A5E0-EF5E-1443-D109-9C1286FF29D1}"/>
              </a:ext>
            </a:extLst>
          </p:cNvPr>
          <p:cNvSpPr txBox="1"/>
          <p:nvPr/>
        </p:nvSpPr>
        <p:spPr>
          <a:xfrm>
            <a:off x="3798126" y="340143"/>
            <a:ext cx="8089074" cy="15081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pPr>
            <a:r>
              <a:rPr lang="de-DE" sz="3600" dirty="0">
                <a:solidFill>
                  <a:srgbClr val="349937"/>
                </a:solidFill>
                <a:latin typeface="Heebo"/>
                <a:cs typeface="Calibri"/>
              </a:rPr>
              <a:t>Wie bauen wir eine Argumentation auf, </a:t>
            </a:r>
            <a:r>
              <a:rPr lang="de-DE" sz="2800" dirty="0">
                <a:solidFill>
                  <a:srgbClr val="349937"/>
                </a:solidFill>
                <a:latin typeface="Heebo"/>
                <a:cs typeface="Calibri"/>
              </a:rPr>
              <a:t>um unseren Standpunkt zu vertreten</a:t>
            </a:r>
            <a:r>
              <a:rPr lang="de-DE" sz="3600" dirty="0">
                <a:solidFill>
                  <a:srgbClr val="349937"/>
                </a:solidFill>
                <a:latin typeface="Heebo"/>
                <a:cs typeface="Calibri"/>
              </a:rPr>
              <a:t>?</a:t>
            </a:r>
          </a:p>
          <a:p>
            <a:pPr algn="ctr">
              <a:spcBef>
                <a:spcPts val="1200"/>
              </a:spcBef>
            </a:pPr>
            <a:r>
              <a:rPr lang="de-DE" sz="1600" dirty="0">
                <a:solidFill>
                  <a:srgbClr val="349937"/>
                </a:solidFill>
                <a:latin typeface="Heebo"/>
                <a:cs typeface="Calibri"/>
              </a:rPr>
              <a:t>Wer kann sich noch an die Deutsch-Stunden erinnern?</a:t>
            </a:r>
          </a:p>
        </p:txBody>
      </p:sp>
    </p:spTree>
    <p:extLst>
      <p:ext uri="{BB962C8B-B14F-4D97-AF65-F5344CB8AC3E}">
        <p14:creationId xmlns:p14="http://schemas.microsoft.com/office/powerpoint/2010/main" val="4240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2" grpId="0" animBg="1"/>
      <p:bldP spid="16"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ie argumentieren wir">
            <a:extLst>
              <a:ext uri="{FF2B5EF4-FFF2-40B4-BE49-F238E27FC236}">
                <a16:creationId xmlns:a16="http://schemas.microsoft.com/office/drawing/2014/main" id="{CDB20C92-38A4-425F-F084-41F87643BA5D}"/>
              </a:ext>
            </a:extLst>
          </p:cNvPr>
          <p:cNvSpPr txBox="1"/>
          <p:nvPr/>
        </p:nvSpPr>
        <p:spPr>
          <a:xfrm>
            <a:off x="0" y="204551"/>
            <a:ext cx="12192000"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pPr>
            <a:r>
              <a:rPr lang="de-DE" sz="3600" u="sng" dirty="0">
                <a:solidFill>
                  <a:srgbClr val="0099CC"/>
                </a:solidFill>
                <a:latin typeface="Heebo"/>
                <a:cs typeface="Calibri"/>
              </a:rPr>
              <a:t>Sprachliche Mittel zum Ausdruck von Kausalität</a:t>
            </a:r>
            <a:endParaRPr lang="de-DE" sz="3600" dirty="0">
              <a:solidFill>
                <a:schemeClr val="bg1">
                  <a:lumMod val="50000"/>
                </a:schemeClr>
              </a:solidFill>
              <a:latin typeface="Heebo"/>
              <a:cs typeface="Calibri"/>
            </a:endParaRPr>
          </a:p>
        </p:txBody>
      </p:sp>
      <p:sp>
        <p:nvSpPr>
          <p:cNvPr id="6" name="Textfeld 5">
            <a:extLst>
              <a:ext uri="{FF2B5EF4-FFF2-40B4-BE49-F238E27FC236}">
                <a16:creationId xmlns:a16="http://schemas.microsoft.com/office/drawing/2014/main" id="{4508305B-D3A2-90AF-0D39-169FA4462239}"/>
              </a:ext>
            </a:extLst>
          </p:cNvPr>
          <p:cNvSpPr txBox="1"/>
          <p:nvPr/>
        </p:nvSpPr>
        <p:spPr>
          <a:xfrm>
            <a:off x="642091" y="2700000"/>
            <a:ext cx="5453909" cy="369332"/>
          </a:xfrm>
          <a:prstGeom prst="rect">
            <a:avLst/>
          </a:prstGeom>
          <a:noFill/>
        </p:spPr>
        <p:txBody>
          <a:bodyPr wrap="square">
            <a:spAutoFit/>
          </a:bodyPr>
          <a:lstStyle/>
          <a:p>
            <a:pPr marL="180975" indent="-180975">
              <a:defRPr/>
            </a:pPr>
            <a:r>
              <a:rPr lang="de-DE" dirty="0">
                <a:solidFill>
                  <a:schemeClr val="bg1">
                    <a:lumMod val="50000"/>
                  </a:schemeClr>
                </a:solidFill>
                <a:latin typeface="Heebo" panose="00000500000000000000" pitchFamily="2" charset="-79"/>
                <a:cs typeface="Heebo" panose="00000500000000000000" pitchFamily="2" charset="-79"/>
              </a:rPr>
              <a:t>Fleisch </a:t>
            </a:r>
            <a:r>
              <a:rPr lang="de-DE" u="sng" dirty="0">
                <a:solidFill>
                  <a:schemeClr val="bg1">
                    <a:lumMod val="50000"/>
                  </a:schemeClr>
                </a:solidFill>
                <a:latin typeface="Heebo" panose="00000500000000000000" pitchFamily="2" charset="-79"/>
                <a:cs typeface="Heebo" panose="00000500000000000000" pitchFamily="2" charset="-79"/>
              </a:rPr>
              <a:t>ist</a:t>
            </a:r>
            <a:r>
              <a:rPr lang="de-DE" dirty="0">
                <a:solidFill>
                  <a:schemeClr val="bg1">
                    <a:lumMod val="50000"/>
                  </a:schemeClr>
                </a:solidFill>
                <a:latin typeface="Heebo" panose="00000500000000000000" pitchFamily="2" charset="-79"/>
                <a:cs typeface="Heebo" panose="00000500000000000000" pitchFamily="2" charset="-79"/>
              </a:rPr>
              <a:t> für Jugendliche im Wachstum gesund</a:t>
            </a:r>
          </a:p>
        </p:txBody>
      </p:sp>
      <p:sp>
        <p:nvSpPr>
          <p:cNvPr id="10" name="These links">
            <a:extLst>
              <a:ext uri="{FF2B5EF4-FFF2-40B4-BE49-F238E27FC236}">
                <a16:creationId xmlns:a16="http://schemas.microsoft.com/office/drawing/2014/main" id="{92429D90-DB90-A331-6B66-174834A90C18}"/>
              </a:ext>
            </a:extLst>
          </p:cNvPr>
          <p:cNvSpPr txBox="1"/>
          <p:nvPr/>
        </p:nvSpPr>
        <p:spPr>
          <a:xfrm>
            <a:off x="6096000" y="1323895"/>
            <a:ext cx="5453909" cy="889644"/>
          </a:xfrm>
          <a:prstGeom prst="rect">
            <a:avLst/>
          </a:prstGeom>
          <a:solidFill>
            <a:srgbClr val="349937"/>
          </a:solidFill>
        </p:spPr>
        <p:txBody>
          <a:bodyPr rot="0" spcFirstLastPara="0" vertOverflow="overflow" horzOverflow="overflow" vert="horz" wrap="square" lIns="108000" tIns="180000" rIns="108000" bIns="0" numCol="1" spcCol="0" rtlCol="0" fromWordArt="0" anchor="ctr" anchorCtr="1" forceAA="0" compatLnSpc="1">
            <a:prstTxWarp prst="textNoShape">
              <a:avLst/>
            </a:prstTxWarp>
            <a:spAutoFit/>
          </a:bodyPr>
          <a:lstStyle/>
          <a:p>
            <a:pPr algn="ctr"/>
            <a:r>
              <a:rPr lang="de-DE" sz="3200" dirty="0">
                <a:solidFill>
                  <a:schemeClr val="bg1"/>
                </a:solidFill>
                <a:latin typeface="Heebo" panose="00000500000000000000" pitchFamily="2" charset="-79"/>
                <a:cs typeface="Heebo" panose="00000500000000000000" pitchFamily="2" charset="-79"/>
              </a:rPr>
              <a:t>Argument / Begründung</a:t>
            </a:r>
          </a:p>
          <a:p>
            <a:endParaRPr lang="de-DE" sz="1400" dirty="0">
              <a:latin typeface="Heebo" panose="00000500000000000000" pitchFamily="2" charset="-79"/>
              <a:cs typeface="Heebo" panose="00000500000000000000" pitchFamily="2" charset="-79"/>
            </a:endParaRPr>
          </a:p>
        </p:txBody>
      </p:sp>
      <p:sp>
        <p:nvSpPr>
          <p:cNvPr id="11" name="Argument rechts">
            <a:extLst>
              <a:ext uri="{FF2B5EF4-FFF2-40B4-BE49-F238E27FC236}">
                <a16:creationId xmlns:a16="http://schemas.microsoft.com/office/drawing/2014/main" id="{8B970ABF-43BF-91C5-8F27-B08C7DA0A107}"/>
              </a:ext>
            </a:extLst>
          </p:cNvPr>
          <p:cNvSpPr txBox="1"/>
          <p:nvPr/>
        </p:nvSpPr>
        <p:spPr>
          <a:xfrm>
            <a:off x="642091" y="1323895"/>
            <a:ext cx="5453909" cy="889644"/>
          </a:xfrm>
          <a:prstGeom prst="rect">
            <a:avLst/>
          </a:prstGeom>
          <a:solidFill>
            <a:schemeClr val="bg1">
              <a:lumMod val="65000"/>
            </a:schemeClr>
          </a:solidFill>
        </p:spPr>
        <p:txBody>
          <a:bodyPr rot="0" spcFirstLastPara="0" vertOverflow="overflow" horzOverflow="overflow" vert="horz" wrap="square" lIns="108000" tIns="180000" rIns="108000" bIns="0" numCol="1" spcCol="0" rtlCol="0" fromWordArt="0" anchor="ctr" anchorCtr="1" forceAA="0" compatLnSpc="1">
            <a:prstTxWarp prst="textNoShape">
              <a:avLst/>
            </a:prstTxWarp>
            <a:spAutoFit/>
          </a:bodyPr>
          <a:lstStyle/>
          <a:p>
            <a:r>
              <a:rPr lang="de-DE" sz="3200" dirty="0">
                <a:solidFill>
                  <a:schemeClr val="bg1"/>
                </a:solidFill>
                <a:latin typeface="Heebo" panose="00000500000000000000" pitchFamily="2" charset="-79"/>
                <a:cs typeface="Heebo" panose="00000500000000000000" pitchFamily="2" charset="-79"/>
              </a:rPr>
              <a:t>These / Behauptung</a:t>
            </a:r>
          </a:p>
          <a:p>
            <a:endParaRPr lang="de-DE" sz="1400" dirty="0">
              <a:latin typeface="Heebo" panose="00000500000000000000" pitchFamily="2" charset="-79"/>
              <a:cs typeface="Heebo" panose="00000500000000000000" pitchFamily="2" charset="-79"/>
            </a:endParaRPr>
          </a:p>
        </p:txBody>
      </p:sp>
      <p:sp>
        <p:nvSpPr>
          <p:cNvPr id="14" name="Argument links">
            <a:extLst>
              <a:ext uri="{FF2B5EF4-FFF2-40B4-BE49-F238E27FC236}">
                <a16:creationId xmlns:a16="http://schemas.microsoft.com/office/drawing/2014/main" id="{0D515062-C4ED-1B58-24CC-D59763BF444F}"/>
              </a:ext>
            </a:extLst>
          </p:cNvPr>
          <p:cNvSpPr txBox="1"/>
          <p:nvPr/>
        </p:nvSpPr>
        <p:spPr>
          <a:xfrm>
            <a:off x="642091" y="3780000"/>
            <a:ext cx="5453909" cy="889644"/>
          </a:xfrm>
          <a:prstGeom prst="rect">
            <a:avLst/>
          </a:prstGeom>
          <a:solidFill>
            <a:srgbClr val="349937"/>
          </a:solidFill>
        </p:spPr>
        <p:txBody>
          <a:bodyPr rot="0" spcFirstLastPara="0" vertOverflow="overflow" horzOverflow="overflow" vert="horz" wrap="square" lIns="108000" tIns="180000" rIns="108000" bIns="0" numCol="1" spcCol="0" rtlCol="0" fromWordArt="0" anchor="ctr" anchorCtr="1" forceAA="0" compatLnSpc="1">
            <a:prstTxWarp prst="textNoShape">
              <a:avLst/>
            </a:prstTxWarp>
            <a:spAutoFit/>
          </a:bodyPr>
          <a:lstStyle/>
          <a:p>
            <a:pPr algn="ctr"/>
            <a:r>
              <a:rPr lang="de-DE" sz="3200" dirty="0">
                <a:solidFill>
                  <a:schemeClr val="bg1"/>
                </a:solidFill>
                <a:latin typeface="Heebo" panose="00000500000000000000" pitchFamily="2" charset="-79"/>
                <a:cs typeface="Heebo" panose="00000500000000000000" pitchFamily="2" charset="-79"/>
              </a:rPr>
              <a:t>Argument / Begründung</a:t>
            </a:r>
          </a:p>
          <a:p>
            <a:endParaRPr lang="de-DE" sz="1400" dirty="0">
              <a:latin typeface="Heebo" panose="00000500000000000000" pitchFamily="2" charset="-79"/>
              <a:cs typeface="Heebo" panose="00000500000000000000" pitchFamily="2" charset="-79"/>
            </a:endParaRPr>
          </a:p>
        </p:txBody>
      </p:sp>
      <p:sp>
        <p:nvSpPr>
          <p:cNvPr id="15" name="These rechts">
            <a:extLst>
              <a:ext uri="{FF2B5EF4-FFF2-40B4-BE49-F238E27FC236}">
                <a16:creationId xmlns:a16="http://schemas.microsoft.com/office/drawing/2014/main" id="{C629739B-B788-44D0-0A11-052789EEB2E3}"/>
              </a:ext>
            </a:extLst>
          </p:cNvPr>
          <p:cNvSpPr txBox="1"/>
          <p:nvPr/>
        </p:nvSpPr>
        <p:spPr>
          <a:xfrm>
            <a:off x="6096000" y="3780000"/>
            <a:ext cx="5453909" cy="889644"/>
          </a:xfrm>
          <a:prstGeom prst="rect">
            <a:avLst/>
          </a:prstGeom>
          <a:solidFill>
            <a:schemeClr val="bg1">
              <a:lumMod val="65000"/>
            </a:schemeClr>
          </a:solidFill>
        </p:spPr>
        <p:txBody>
          <a:bodyPr rot="0" spcFirstLastPara="0" vertOverflow="overflow" horzOverflow="overflow" vert="horz" wrap="square" lIns="108000" tIns="180000" rIns="108000" bIns="0" numCol="1" spcCol="0" rtlCol="0" fromWordArt="0" anchor="ctr" anchorCtr="1" forceAA="0" compatLnSpc="1">
            <a:prstTxWarp prst="textNoShape">
              <a:avLst/>
            </a:prstTxWarp>
            <a:spAutoFit/>
          </a:bodyPr>
          <a:lstStyle/>
          <a:p>
            <a:r>
              <a:rPr lang="de-DE" sz="3200" dirty="0">
                <a:solidFill>
                  <a:schemeClr val="bg1"/>
                </a:solidFill>
                <a:latin typeface="Heebo" panose="00000500000000000000" pitchFamily="2" charset="-79"/>
                <a:cs typeface="Heebo" panose="00000500000000000000" pitchFamily="2" charset="-79"/>
              </a:rPr>
              <a:t>These / Behauptung</a:t>
            </a:r>
          </a:p>
          <a:p>
            <a:endParaRPr lang="de-DE" sz="1400" dirty="0">
              <a:latin typeface="Heebo" panose="00000500000000000000" pitchFamily="2" charset="-79"/>
              <a:cs typeface="Heebo" panose="00000500000000000000" pitchFamily="2" charset="-79"/>
            </a:endParaRPr>
          </a:p>
        </p:txBody>
      </p:sp>
      <p:sp>
        <p:nvSpPr>
          <p:cNvPr id="16" name="Textfeld 15">
            <a:extLst>
              <a:ext uri="{FF2B5EF4-FFF2-40B4-BE49-F238E27FC236}">
                <a16:creationId xmlns:a16="http://schemas.microsoft.com/office/drawing/2014/main" id="{51CC99C5-909A-BC78-2C2C-B4018ABC77B6}"/>
              </a:ext>
            </a:extLst>
          </p:cNvPr>
          <p:cNvSpPr txBox="1"/>
          <p:nvPr/>
        </p:nvSpPr>
        <p:spPr>
          <a:xfrm>
            <a:off x="5652205" y="2700000"/>
            <a:ext cx="5453909"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 weil</a:t>
            </a:r>
            <a:r>
              <a:rPr lang="de-DE" dirty="0">
                <a:solidFill>
                  <a:srgbClr val="349937"/>
                </a:solidFill>
                <a:latin typeface="Heebo" panose="00000500000000000000" pitchFamily="2" charset="-79"/>
                <a:cs typeface="Heebo" panose="00000500000000000000" pitchFamily="2" charset="-79"/>
              </a:rPr>
              <a:t> es viele verschiedene Aminosäuren </a:t>
            </a:r>
            <a:r>
              <a:rPr lang="de-DE" u="sng" dirty="0">
                <a:solidFill>
                  <a:srgbClr val="349937"/>
                </a:solidFill>
                <a:latin typeface="Heebo" panose="00000500000000000000" pitchFamily="2" charset="-79"/>
                <a:cs typeface="Heebo" panose="00000500000000000000" pitchFamily="2" charset="-79"/>
              </a:rPr>
              <a:t>enthält</a:t>
            </a:r>
            <a:r>
              <a:rPr lang="de-DE" dirty="0">
                <a:solidFill>
                  <a:srgbClr val="349937"/>
                </a:solidFill>
                <a:latin typeface="Heebo" panose="00000500000000000000" pitchFamily="2" charset="-79"/>
                <a:cs typeface="Heebo" panose="00000500000000000000" pitchFamily="2" charset="-79"/>
              </a:rPr>
              <a:t>.</a:t>
            </a:r>
          </a:p>
        </p:txBody>
      </p:sp>
      <p:sp>
        <p:nvSpPr>
          <p:cNvPr id="18" name="Textfeld 17">
            <a:extLst>
              <a:ext uri="{FF2B5EF4-FFF2-40B4-BE49-F238E27FC236}">
                <a16:creationId xmlns:a16="http://schemas.microsoft.com/office/drawing/2014/main" id="{35F5DAAA-4CD9-8C6F-7352-CD3A0370993D}"/>
              </a:ext>
            </a:extLst>
          </p:cNvPr>
          <p:cNvSpPr txBox="1"/>
          <p:nvPr/>
        </p:nvSpPr>
        <p:spPr>
          <a:xfrm>
            <a:off x="642092" y="5380312"/>
            <a:ext cx="5453909"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Da</a:t>
            </a:r>
            <a:r>
              <a:rPr lang="de-DE" dirty="0">
                <a:solidFill>
                  <a:srgbClr val="349937"/>
                </a:solidFill>
                <a:latin typeface="Heebo" panose="00000500000000000000" pitchFamily="2" charset="-79"/>
                <a:cs typeface="Heebo" panose="00000500000000000000" pitchFamily="2" charset="-79"/>
              </a:rPr>
              <a:t> Fleisch viele verschiedene Aminosäuren </a:t>
            </a:r>
            <a:r>
              <a:rPr lang="de-DE" u="sng" dirty="0">
                <a:solidFill>
                  <a:srgbClr val="349937"/>
                </a:solidFill>
                <a:latin typeface="Heebo" panose="00000500000000000000" pitchFamily="2" charset="-79"/>
                <a:cs typeface="Heebo" panose="00000500000000000000" pitchFamily="2" charset="-79"/>
              </a:rPr>
              <a:t>enthält</a:t>
            </a:r>
            <a:r>
              <a:rPr lang="de-DE" dirty="0">
                <a:solidFill>
                  <a:srgbClr val="349937"/>
                </a:solidFill>
                <a:latin typeface="Heebo" panose="00000500000000000000" pitchFamily="2" charset="-79"/>
                <a:cs typeface="Heebo" panose="00000500000000000000" pitchFamily="2" charset="-79"/>
              </a:rPr>
              <a:t>,</a:t>
            </a:r>
          </a:p>
        </p:txBody>
      </p:sp>
      <p:sp>
        <p:nvSpPr>
          <p:cNvPr id="19" name="Textfeld 18">
            <a:extLst>
              <a:ext uri="{FF2B5EF4-FFF2-40B4-BE49-F238E27FC236}">
                <a16:creationId xmlns:a16="http://schemas.microsoft.com/office/drawing/2014/main" id="{295A9446-32AB-02D6-5A62-2E75D17EA941}"/>
              </a:ext>
            </a:extLst>
          </p:cNvPr>
          <p:cNvSpPr txBox="1"/>
          <p:nvPr/>
        </p:nvSpPr>
        <p:spPr>
          <a:xfrm>
            <a:off x="6248400" y="5380312"/>
            <a:ext cx="5453909" cy="369332"/>
          </a:xfrm>
          <a:prstGeom prst="rect">
            <a:avLst/>
          </a:prstGeom>
          <a:noFill/>
        </p:spPr>
        <p:txBody>
          <a:bodyPr wrap="square">
            <a:spAutoFit/>
          </a:bodyPr>
          <a:lstStyle/>
          <a:p>
            <a:pPr marL="180975" indent="-180975">
              <a:defRPr/>
            </a:pPr>
            <a:r>
              <a:rPr lang="de-DE" u="sng" dirty="0">
                <a:solidFill>
                  <a:schemeClr val="bg1">
                    <a:lumMod val="50000"/>
                  </a:schemeClr>
                </a:solidFill>
                <a:latin typeface="Heebo" panose="00000500000000000000" pitchFamily="2" charset="-79"/>
                <a:cs typeface="Heebo" panose="00000500000000000000" pitchFamily="2" charset="-79"/>
              </a:rPr>
              <a:t>ist</a:t>
            </a:r>
            <a:r>
              <a:rPr lang="de-DE" dirty="0">
                <a:solidFill>
                  <a:schemeClr val="bg1">
                    <a:lumMod val="50000"/>
                  </a:schemeClr>
                </a:solidFill>
                <a:latin typeface="Heebo" panose="00000500000000000000" pitchFamily="2" charset="-79"/>
                <a:cs typeface="Heebo" panose="00000500000000000000" pitchFamily="2" charset="-79"/>
              </a:rPr>
              <a:t> es für Jugendliche im Wachstum gesund.</a:t>
            </a:r>
          </a:p>
        </p:txBody>
      </p:sp>
      <p:sp>
        <p:nvSpPr>
          <p:cNvPr id="20" name="HS + NS">
            <a:extLst>
              <a:ext uri="{FF2B5EF4-FFF2-40B4-BE49-F238E27FC236}">
                <a16:creationId xmlns:a16="http://schemas.microsoft.com/office/drawing/2014/main" id="{EDF7A834-B2D8-ECD6-00A4-B1E533A68F98}"/>
              </a:ext>
            </a:extLst>
          </p:cNvPr>
          <p:cNvSpPr txBox="1"/>
          <p:nvPr/>
        </p:nvSpPr>
        <p:spPr>
          <a:xfrm>
            <a:off x="3524247" y="697842"/>
            <a:ext cx="2571751" cy="369332"/>
          </a:xfrm>
          <a:prstGeom prst="rect">
            <a:avLst/>
          </a:prstGeom>
          <a:noFill/>
        </p:spPr>
        <p:txBody>
          <a:bodyPr wrap="square">
            <a:spAutoFit/>
          </a:bodyPr>
          <a:lstStyle/>
          <a:p>
            <a:pPr marL="180975" indent="-180975">
              <a:defRPr/>
            </a:pPr>
            <a:r>
              <a:rPr lang="de-DE" dirty="0">
                <a:solidFill>
                  <a:schemeClr val="bg1">
                    <a:lumMod val="50000"/>
                  </a:schemeClr>
                </a:solidFill>
                <a:latin typeface="Heebo"/>
                <a:cs typeface="Calibri"/>
              </a:rPr>
              <a:t>Hauptsatz + </a:t>
            </a:r>
            <a:r>
              <a:rPr lang="de-DE" dirty="0">
                <a:solidFill>
                  <a:srgbClr val="349937"/>
                </a:solidFill>
                <a:latin typeface="Heebo"/>
                <a:cs typeface="Calibri"/>
              </a:rPr>
              <a:t>Nebensatz</a:t>
            </a:r>
            <a:endParaRPr lang="de-DE" dirty="0">
              <a:solidFill>
                <a:schemeClr val="bg1">
                  <a:lumMod val="50000"/>
                </a:schemeClr>
              </a:solidFill>
              <a:latin typeface="Heebo" panose="00000500000000000000" pitchFamily="2" charset="-79"/>
              <a:cs typeface="Heebo" panose="00000500000000000000" pitchFamily="2" charset="-79"/>
            </a:endParaRPr>
          </a:p>
        </p:txBody>
      </p:sp>
      <p:sp>
        <p:nvSpPr>
          <p:cNvPr id="21" name="NS + HS">
            <a:extLst>
              <a:ext uri="{FF2B5EF4-FFF2-40B4-BE49-F238E27FC236}">
                <a16:creationId xmlns:a16="http://schemas.microsoft.com/office/drawing/2014/main" id="{DA119809-4373-089F-C519-45FA5A24C1CF}"/>
              </a:ext>
            </a:extLst>
          </p:cNvPr>
          <p:cNvSpPr txBox="1"/>
          <p:nvPr/>
        </p:nvSpPr>
        <p:spPr>
          <a:xfrm>
            <a:off x="6095998" y="708556"/>
            <a:ext cx="2571751" cy="369332"/>
          </a:xfrm>
          <a:prstGeom prst="rect">
            <a:avLst/>
          </a:prstGeom>
          <a:noFill/>
        </p:spPr>
        <p:txBody>
          <a:bodyPr wrap="square">
            <a:spAutoFit/>
          </a:bodyPr>
          <a:lstStyle/>
          <a:p>
            <a:pPr marL="180975" indent="-180975">
              <a:defRPr/>
            </a:pPr>
            <a:r>
              <a:rPr lang="de-DE" dirty="0">
                <a:solidFill>
                  <a:srgbClr val="349937"/>
                </a:solidFill>
                <a:latin typeface="Heebo"/>
                <a:cs typeface="Calibri"/>
              </a:rPr>
              <a:t>Nebensatz </a:t>
            </a:r>
            <a:r>
              <a:rPr lang="de-DE" dirty="0">
                <a:solidFill>
                  <a:schemeClr val="bg1">
                    <a:lumMod val="50000"/>
                  </a:schemeClr>
                </a:solidFill>
                <a:latin typeface="Heebo"/>
                <a:cs typeface="Calibri"/>
              </a:rPr>
              <a:t>+ Hauptsatz</a:t>
            </a:r>
            <a:endParaRPr lang="de-DE" dirty="0">
              <a:solidFill>
                <a:schemeClr val="bg1">
                  <a:lumMod val="50000"/>
                </a:schemeClr>
              </a:solidFill>
              <a:latin typeface="Heebo" panose="00000500000000000000" pitchFamily="2" charset="-79"/>
              <a:cs typeface="Heebo" panose="00000500000000000000" pitchFamily="2" charset="-79"/>
            </a:endParaRPr>
          </a:p>
        </p:txBody>
      </p:sp>
      <p:sp>
        <p:nvSpPr>
          <p:cNvPr id="22" name="/">
            <a:extLst>
              <a:ext uri="{FF2B5EF4-FFF2-40B4-BE49-F238E27FC236}">
                <a16:creationId xmlns:a16="http://schemas.microsoft.com/office/drawing/2014/main" id="{B3F75688-919E-EF54-C919-D65F3089CC09}"/>
              </a:ext>
            </a:extLst>
          </p:cNvPr>
          <p:cNvSpPr txBox="1"/>
          <p:nvPr/>
        </p:nvSpPr>
        <p:spPr>
          <a:xfrm>
            <a:off x="5962650" y="681309"/>
            <a:ext cx="214216" cy="369332"/>
          </a:xfrm>
          <a:prstGeom prst="rect">
            <a:avLst/>
          </a:prstGeom>
          <a:noFill/>
        </p:spPr>
        <p:txBody>
          <a:bodyPr wrap="square" rtlCol="0">
            <a:spAutoFit/>
          </a:bodyPr>
          <a:lstStyle/>
          <a:p>
            <a:r>
              <a:rPr lang="de-DE" dirty="0">
                <a:solidFill>
                  <a:schemeClr val="bg1">
                    <a:lumMod val="50000"/>
                  </a:schemeClr>
                </a:solidFill>
              </a:rPr>
              <a:t>/</a:t>
            </a:r>
          </a:p>
        </p:txBody>
      </p:sp>
    </p:spTree>
    <p:extLst>
      <p:ext uri="{BB962C8B-B14F-4D97-AF65-F5344CB8AC3E}">
        <p14:creationId xmlns:p14="http://schemas.microsoft.com/office/powerpoint/2010/main" val="356268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ntr" presetSubtype="0" fill="hold" grpId="2"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ntr" presetSubtype="0" fill="hold" grpId="2"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3"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3"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3"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par>
                                <p:cTn id="75" presetID="1" presetClass="entr" presetSubtype="0" fill="hold" grpId="2"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10" grpId="0" animBg="1"/>
      <p:bldP spid="10" grpId="1" animBg="1"/>
      <p:bldP spid="10" grpId="2" animBg="1"/>
      <p:bldP spid="11" grpId="0" animBg="1"/>
      <p:bldP spid="11" grpId="1" animBg="1"/>
      <p:bldP spid="11" grpId="2" animBg="1"/>
      <p:bldP spid="14" grpId="0" animBg="1"/>
      <p:bldP spid="14" grpId="1" animBg="1"/>
      <p:bldP spid="14" grpId="2" animBg="1"/>
      <p:bldP spid="14" grpId="3" animBg="1"/>
      <p:bldP spid="15" grpId="0" animBg="1"/>
      <p:bldP spid="15" grpId="1" animBg="1"/>
      <p:bldP spid="15" grpId="2" animBg="1"/>
      <p:bldP spid="15" grpId="3" animBg="1"/>
      <p:bldP spid="16" grpId="0"/>
      <p:bldP spid="16" grpId="1"/>
      <p:bldP spid="16" grpId="2"/>
      <p:bldP spid="18" grpId="0"/>
      <p:bldP spid="19" grpId="0"/>
      <p:bldP spid="19" grpId="1"/>
      <p:bldP spid="20" grpId="0"/>
      <p:bldP spid="20" grpId="1"/>
      <p:bldP spid="20" grpId="2"/>
      <p:bldP spid="21" grpId="0"/>
      <p:bldP spid="21" grpId="1"/>
      <p:bldP spid="21" grpId="2"/>
      <p:bldP spid="21" grpId="3"/>
      <p:bldP spid="22" grpId="0"/>
      <p:bldP spid="22" grpId="1"/>
      <p:bldP spid="2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ie argumentieren wir">
            <a:extLst>
              <a:ext uri="{FF2B5EF4-FFF2-40B4-BE49-F238E27FC236}">
                <a16:creationId xmlns:a16="http://schemas.microsoft.com/office/drawing/2014/main" id="{CDB20C92-38A4-425F-F084-41F87643BA5D}"/>
              </a:ext>
            </a:extLst>
          </p:cNvPr>
          <p:cNvSpPr txBox="1"/>
          <p:nvPr/>
        </p:nvSpPr>
        <p:spPr>
          <a:xfrm>
            <a:off x="0" y="204551"/>
            <a:ext cx="12192000"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pPr>
            <a:r>
              <a:rPr lang="de-DE" sz="3600" u="sng" dirty="0">
                <a:solidFill>
                  <a:srgbClr val="0099CC"/>
                </a:solidFill>
                <a:latin typeface="Heebo"/>
                <a:cs typeface="Calibri"/>
              </a:rPr>
              <a:t>Sprachliche Mittel zum Ausdruck von Kausalität</a:t>
            </a:r>
            <a:endParaRPr lang="de-DE" dirty="0">
              <a:solidFill>
                <a:schemeClr val="bg1">
                  <a:lumMod val="50000"/>
                </a:schemeClr>
              </a:solidFill>
              <a:latin typeface="Heebo"/>
              <a:cs typeface="Calibri"/>
            </a:endParaRPr>
          </a:p>
        </p:txBody>
      </p:sp>
      <p:sp>
        <p:nvSpPr>
          <p:cNvPr id="6" name="Textfeld 5">
            <a:extLst>
              <a:ext uri="{FF2B5EF4-FFF2-40B4-BE49-F238E27FC236}">
                <a16:creationId xmlns:a16="http://schemas.microsoft.com/office/drawing/2014/main" id="{4508305B-D3A2-90AF-0D39-169FA4462239}"/>
              </a:ext>
            </a:extLst>
          </p:cNvPr>
          <p:cNvSpPr txBox="1"/>
          <p:nvPr/>
        </p:nvSpPr>
        <p:spPr>
          <a:xfrm>
            <a:off x="642091" y="2700000"/>
            <a:ext cx="5453909" cy="369332"/>
          </a:xfrm>
          <a:prstGeom prst="rect">
            <a:avLst/>
          </a:prstGeom>
          <a:noFill/>
        </p:spPr>
        <p:txBody>
          <a:bodyPr wrap="square">
            <a:spAutoFit/>
          </a:bodyPr>
          <a:lstStyle/>
          <a:p>
            <a:pPr marL="180975" indent="-180975">
              <a:defRPr/>
            </a:pPr>
            <a:r>
              <a:rPr lang="de-DE" dirty="0">
                <a:solidFill>
                  <a:schemeClr val="bg1">
                    <a:lumMod val="50000"/>
                  </a:schemeClr>
                </a:solidFill>
                <a:latin typeface="Heebo" panose="00000500000000000000" pitchFamily="2" charset="-79"/>
                <a:cs typeface="Heebo" panose="00000500000000000000" pitchFamily="2" charset="-79"/>
              </a:rPr>
              <a:t>Fleisch </a:t>
            </a:r>
            <a:r>
              <a:rPr lang="de-DE" u="sng" dirty="0">
                <a:solidFill>
                  <a:schemeClr val="bg1">
                    <a:lumMod val="50000"/>
                  </a:schemeClr>
                </a:solidFill>
                <a:latin typeface="Heebo" panose="00000500000000000000" pitchFamily="2" charset="-79"/>
                <a:cs typeface="Heebo" panose="00000500000000000000" pitchFamily="2" charset="-79"/>
              </a:rPr>
              <a:t>ist</a:t>
            </a:r>
            <a:r>
              <a:rPr lang="de-DE" dirty="0">
                <a:solidFill>
                  <a:schemeClr val="bg1">
                    <a:lumMod val="50000"/>
                  </a:schemeClr>
                </a:solidFill>
                <a:latin typeface="Heebo" panose="00000500000000000000" pitchFamily="2" charset="-79"/>
                <a:cs typeface="Heebo" panose="00000500000000000000" pitchFamily="2" charset="-79"/>
              </a:rPr>
              <a:t> für Jugendliche im Wachstum gesund</a:t>
            </a:r>
          </a:p>
        </p:txBody>
      </p:sp>
      <p:sp>
        <p:nvSpPr>
          <p:cNvPr id="16" name="Textfeld 15">
            <a:extLst>
              <a:ext uri="{FF2B5EF4-FFF2-40B4-BE49-F238E27FC236}">
                <a16:creationId xmlns:a16="http://schemas.microsoft.com/office/drawing/2014/main" id="{51CC99C5-909A-BC78-2C2C-B4018ABC77B6}"/>
              </a:ext>
            </a:extLst>
          </p:cNvPr>
          <p:cNvSpPr txBox="1"/>
          <p:nvPr/>
        </p:nvSpPr>
        <p:spPr>
          <a:xfrm>
            <a:off x="5657848" y="2700000"/>
            <a:ext cx="5819776"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 denn</a:t>
            </a:r>
            <a:r>
              <a:rPr lang="de-DE" dirty="0">
                <a:solidFill>
                  <a:srgbClr val="349937"/>
                </a:solidFill>
                <a:latin typeface="Heebo" panose="00000500000000000000" pitchFamily="2" charset="-79"/>
                <a:cs typeface="Heebo" panose="00000500000000000000" pitchFamily="2" charset="-79"/>
              </a:rPr>
              <a:t> es </a:t>
            </a:r>
            <a:r>
              <a:rPr lang="de-DE" u="sng" dirty="0">
                <a:solidFill>
                  <a:srgbClr val="349937"/>
                </a:solidFill>
                <a:latin typeface="Heebo" panose="00000500000000000000" pitchFamily="2" charset="-79"/>
                <a:cs typeface="Heebo" panose="00000500000000000000" pitchFamily="2" charset="-79"/>
              </a:rPr>
              <a:t>enthält</a:t>
            </a:r>
            <a:r>
              <a:rPr lang="de-DE" dirty="0">
                <a:solidFill>
                  <a:srgbClr val="349937"/>
                </a:solidFill>
                <a:latin typeface="Heebo" panose="00000500000000000000" pitchFamily="2" charset="-79"/>
                <a:cs typeface="Heebo" panose="00000500000000000000" pitchFamily="2" charset="-79"/>
              </a:rPr>
              <a:t>       viele verschiedene Aminosäuren.</a:t>
            </a:r>
          </a:p>
        </p:txBody>
      </p:sp>
      <p:sp>
        <p:nvSpPr>
          <p:cNvPr id="18" name="Textfeld 17">
            <a:extLst>
              <a:ext uri="{FF2B5EF4-FFF2-40B4-BE49-F238E27FC236}">
                <a16:creationId xmlns:a16="http://schemas.microsoft.com/office/drawing/2014/main" id="{35F5DAAA-4CD9-8C6F-7352-CD3A0370993D}"/>
              </a:ext>
            </a:extLst>
          </p:cNvPr>
          <p:cNvSpPr txBox="1"/>
          <p:nvPr/>
        </p:nvSpPr>
        <p:spPr>
          <a:xfrm>
            <a:off x="642090" y="5437202"/>
            <a:ext cx="5453909" cy="369332"/>
          </a:xfrm>
          <a:prstGeom prst="rect">
            <a:avLst/>
          </a:prstGeom>
          <a:noFill/>
        </p:spPr>
        <p:txBody>
          <a:bodyPr wrap="square">
            <a:spAutoFit/>
          </a:bodyPr>
          <a:lstStyle/>
          <a:p>
            <a:pPr marL="180975" indent="-180975">
              <a:defRPr/>
            </a:pPr>
            <a:r>
              <a:rPr lang="de-DE" dirty="0">
                <a:solidFill>
                  <a:srgbClr val="349937"/>
                </a:solidFill>
                <a:latin typeface="Heebo" panose="00000500000000000000" pitchFamily="2" charset="-79"/>
                <a:cs typeface="Heebo" panose="00000500000000000000" pitchFamily="2" charset="-79"/>
              </a:rPr>
              <a:t>Fleisch enthält viele verschiedene Aminosäuren</a:t>
            </a:r>
          </a:p>
        </p:txBody>
      </p:sp>
      <p:sp>
        <p:nvSpPr>
          <p:cNvPr id="19" name="Textfeld 18">
            <a:extLst>
              <a:ext uri="{FF2B5EF4-FFF2-40B4-BE49-F238E27FC236}">
                <a16:creationId xmlns:a16="http://schemas.microsoft.com/office/drawing/2014/main" id="{295A9446-32AB-02D6-5A62-2E75D17EA941}"/>
              </a:ext>
            </a:extLst>
          </p:cNvPr>
          <p:cNvSpPr txBox="1"/>
          <p:nvPr/>
        </p:nvSpPr>
        <p:spPr>
          <a:xfrm>
            <a:off x="5562598" y="5437202"/>
            <a:ext cx="6515102"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 deshalb</a:t>
            </a:r>
            <a:r>
              <a:rPr lang="de-DE" dirty="0">
                <a:latin typeface="Heebo" panose="00000500000000000000" pitchFamily="2" charset="-79"/>
                <a:cs typeface="Heebo" panose="00000500000000000000" pitchFamily="2" charset="-79"/>
              </a:rPr>
              <a:t>         </a:t>
            </a:r>
            <a:r>
              <a:rPr lang="de-DE" u="sng" dirty="0">
                <a:solidFill>
                  <a:schemeClr val="bg1">
                    <a:lumMod val="50000"/>
                  </a:schemeClr>
                </a:solidFill>
                <a:latin typeface="Heebo" panose="00000500000000000000" pitchFamily="2" charset="-79"/>
                <a:cs typeface="Heebo" panose="00000500000000000000" pitchFamily="2" charset="-79"/>
              </a:rPr>
              <a:t>ist</a:t>
            </a:r>
            <a:r>
              <a:rPr lang="de-DE" dirty="0">
                <a:solidFill>
                  <a:schemeClr val="bg1">
                    <a:lumMod val="50000"/>
                  </a:schemeClr>
                </a:solidFill>
                <a:latin typeface="Heebo" panose="00000500000000000000" pitchFamily="2" charset="-79"/>
                <a:cs typeface="Heebo" panose="00000500000000000000" pitchFamily="2" charset="-79"/>
              </a:rPr>
              <a:t> es für Jugendliche im Wachstum gesund.</a:t>
            </a:r>
          </a:p>
        </p:txBody>
      </p:sp>
      <p:sp>
        <p:nvSpPr>
          <p:cNvPr id="3" name="Textfeld 2">
            <a:extLst>
              <a:ext uri="{FF2B5EF4-FFF2-40B4-BE49-F238E27FC236}">
                <a16:creationId xmlns:a16="http://schemas.microsoft.com/office/drawing/2014/main" id="{100A65B3-3382-1167-D66B-49C4CADFF5D9}"/>
              </a:ext>
            </a:extLst>
          </p:cNvPr>
          <p:cNvSpPr txBox="1"/>
          <p:nvPr/>
        </p:nvSpPr>
        <p:spPr>
          <a:xfrm>
            <a:off x="5657848" y="3020213"/>
            <a:ext cx="6210303"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a:t>
            </a:r>
            <a:r>
              <a:rPr lang="de-DE" dirty="0">
                <a:solidFill>
                  <a:srgbClr val="349937"/>
                </a:solidFill>
                <a:latin typeface="Heebo" panose="00000500000000000000" pitchFamily="2" charset="-79"/>
                <a:cs typeface="Heebo" panose="00000500000000000000" pitchFamily="2" charset="-79"/>
              </a:rPr>
              <a:t>          </a:t>
            </a:r>
            <a:r>
              <a:rPr lang="de-DE" sz="1000" dirty="0">
                <a:solidFill>
                  <a:srgbClr val="349937"/>
                </a:solidFill>
                <a:latin typeface="Heebo" panose="00000500000000000000" pitchFamily="2" charset="-79"/>
                <a:cs typeface="Heebo" panose="00000500000000000000" pitchFamily="2" charset="-79"/>
              </a:rPr>
              <a:t> </a:t>
            </a:r>
            <a:r>
              <a:rPr lang="de-DE" dirty="0">
                <a:solidFill>
                  <a:srgbClr val="349937"/>
                </a:solidFill>
                <a:latin typeface="Heebo" panose="00000500000000000000" pitchFamily="2" charset="-79"/>
                <a:cs typeface="Heebo" panose="00000500000000000000" pitchFamily="2" charset="-79"/>
              </a:rPr>
              <a:t>Es </a:t>
            </a:r>
            <a:r>
              <a:rPr lang="de-DE" u="sng" dirty="0">
                <a:solidFill>
                  <a:srgbClr val="349937"/>
                </a:solidFill>
                <a:latin typeface="Heebo" panose="00000500000000000000" pitchFamily="2" charset="-79"/>
                <a:cs typeface="Heebo" panose="00000500000000000000" pitchFamily="2" charset="-79"/>
              </a:rPr>
              <a:t>enthält</a:t>
            </a:r>
            <a:r>
              <a:rPr lang="de-DE" dirty="0">
                <a:solidFill>
                  <a:srgbClr val="349937"/>
                </a:solidFill>
                <a:latin typeface="Heebo" panose="00000500000000000000" pitchFamily="2" charset="-79"/>
                <a:cs typeface="Heebo" panose="00000500000000000000" pitchFamily="2" charset="-79"/>
              </a:rPr>
              <a:t> </a:t>
            </a:r>
            <a:r>
              <a:rPr lang="de-DE" b="1" dirty="0">
                <a:solidFill>
                  <a:srgbClr val="0099CC"/>
                </a:solidFill>
                <a:latin typeface="Heebo" panose="00000500000000000000" pitchFamily="2" charset="-79"/>
                <a:cs typeface="Heebo" panose="00000500000000000000" pitchFamily="2" charset="-79"/>
              </a:rPr>
              <a:t>nämlich</a:t>
            </a:r>
            <a:endParaRPr lang="de-DE" dirty="0">
              <a:solidFill>
                <a:srgbClr val="0099CC"/>
              </a:solidFill>
              <a:latin typeface="Heebo" panose="00000500000000000000" pitchFamily="2" charset="-79"/>
              <a:cs typeface="Heebo" panose="00000500000000000000" pitchFamily="2" charset="-79"/>
            </a:endParaRPr>
          </a:p>
        </p:txBody>
      </p:sp>
      <p:sp>
        <p:nvSpPr>
          <p:cNvPr id="4" name="Textfeld 3">
            <a:extLst>
              <a:ext uri="{FF2B5EF4-FFF2-40B4-BE49-F238E27FC236}">
                <a16:creationId xmlns:a16="http://schemas.microsoft.com/office/drawing/2014/main" id="{F7FFE6D2-06EA-7E70-F359-55E3DFD2C4E8}"/>
              </a:ext>
            </a:extLst>
          </p:cNvPr>
          <p:cNvSpPr txBox="1"/>
          <p:nvPr/>
        </p:nvSpPr>
        <p:spPr>
          <a:xfrm>
            <a:off x="5562597" y="5123686"/>
            <a:ext cx="5915027"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 daher</a:t>
            </a:r>
            <a:endParaRPr lang="de-DE" dirty="0">
              <a:solidFill>
                <a:srgbClr val="0099CC"/>
              </a:solidFill>
              <a:latin typeface="Heebo" panose="00000500000000000000" pitchFamily="2" charset="-79"/>
              <a:cs typeface="Heebo" panose="00000500000000000000" pitchFamily="2" charset="-79"/>
            </a:endParaRPr>
          </a:p>
        </p:txBody>
      </p:sp>
      <p:sp>
        <p:nvSpPr>
          <p:cNvPr id="5" name="Textfeld 4">
            <a:extLst>
              <a:ext uri="{FF2B5EF4-FFF2-40B4-BE49-F238E27FC236}">
                <a16:creationId xmlns:a16="http://schemas.microsoft.com/office/drawing/2014/main" id="{1821584E-579A-289C-7C43-22567991FBB4}"/>
              </a:ext>
            </a:extLst>
          </p:cNvPr>
          <p:cNvSpPr txBox="1"/>
          <p:nvPr/>
        </p:nvSpPr>
        <p:spPr>
          <a:xfrm>
            <a:off x="5562597" y="4803473"/>
            <a:ext cx="5915027"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 deswegen</a:t>
            </a:r>
            <a:endParaRPr lang="de-DE" dirty="0">
              <a:solidFill>
                <a:srgbClr val="0099CC"/>
              </a:solidFill>
              <a:latin typeface="Heebo" panose="00000500000000000000" pitchFamily="2" charset="-79"/>
              <a:cs typeface="Heebo" panose="00000500000000000000" pitchFamily="2" charset="-79"/>
            </a:endParaRPr>
          </a:p>
        </p:txBody>
      </p:sp>
      <p:sp>
        <p:nvSpPr>
          <p:cNvPr id="7" name="Textfeld 6">
            <a:extLst>
              <a:ext uri="{FF2B5EF4-FFF2-40B4-BE49-F238E27FC236}">
                <a16:creationId xmlns:a16="http://schemas.microsoft.com/office/drawing/2014/main" id="{4C26014C-5D9B-0DCA-7F1A-698A4311EF9D}"/>
              </a:ext>
            </a:extLst>
          </p:cNvPr>
          <p:cNvSpPr txBox="1"/>
          <p:nvPr/>
        </p:nvSpPr>
        <p:spPr>
          <a:xfrm>
            <a:off x="5562597" y="5784710"/>
            <a:ext cx="5915027"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 folglich</a:t>
            </a:r>
            <a:endParaRPr lang="de-DE" dirty="0">
              <a:solidFill>
                <a:srgbClr val="0099CC"/>
              </a:solidFill>
              <a:latin typeface="Heebo" panose="00000500000000000000" pitchFamily="2" charset="-79"/>
              <a:cs typeface="Heebo" panose="00000500000000000000" pitchFamily="2" charset="-79"/>
            </a:endParaRPr>
          </a:p>
        </p:txBody>
      </p:sp>
      <p:sp>
        <p:nvSpPr>
          <p:cNvPr id="9" name="Textfeld 8">
            <a:extLst>
              <a:ext uri="{FF2B5EF4-FFF2-40B4-BE49-F238E27FC236}">
                <a16:creationId xmlns:a16="http://schemas.microsoft.com/office/drawing/2014/main" id="{244C4368-F677-3B4C-8585-91AB2AC7448A}"/>
              </a:ext>
            </a:extLst>
          </p:cNvPr>
          <p:cNvSpPr txBox="1"/>
          <p:nvPr/>
        </p:nvSpPr>
        <p:spPr>
          <a:xfrm>
            <a:off x="5562597" y="6131062"/>
            <a:ext cx="5915027"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 somit</a:t>
            </a:r>
            <a:endParaRPr lang="de-DE" dirty="0">
              <a:solidFill>
                <a:srgbClr val="0099CC"/>
              </a:solidFill>
              <a:latin typeface="Heebo" panose="00000500000000000000" pitchFamily="2" charset="-79"/>
              <a:cs typeface="Heebo" panose="00000500000000000000" pitchFamily="2" charset="-79"/>
            </a:endParaRPr>
          </a:p>
        </p:txBody>
      </p:sp>
      <p:sp>
        <p:nvSpPr>
          <p:cNvPr id="13" name="HS + HS links">
            <a:extLst>
              <a:ext uri="{FF2B5EF4-FFF2-40B4-BE49-F238E27FC236}">
                <a16:creationId xmlns:a16="http://schemas.microsoft.com/office/drawing/2014/main" id="{67438451-65D0-0FDF-927B-A74303D9F649}"/>
              </a:ext>
            </a:extLst>
          </p:cNvPr>
          <p:cNvSpPr txBox="1"/>
          <p:nvPr/>
        </p:nvSpPr>
        <p:spPr>
          <a:xfrm>
            <a:off x="3524247" y="697842"/>
            <a:ext cx="2571751" cy="369332"/>
          </a:xfrm>
          <a:prstGeom prst="rect">
            <a:avLst/>
          </a:prstGeom>
          <a:noFill/>
        </p:spPr>
        <p:txBody>
          <a:bodyPr wrap="square">
            <a:spAutoFit/>
          </a:bodyPr>
          <a:lstStyle/>
          <a:p>
            <a:pPr marL="180975" indent="-180975">
              <a:defRPr/>
            </a:pPr>
            <a:r>
              <a:rPr lang="de-DE" dirty="0">
                <a:solidFill>
                  <a:schemeClr val="bg1">
                    <a:lumMod val="50000"/>
                  </a:schemeClr>
                </a:solidFill>
                <a:latin typeface="Heebo"/>
                <a:cs typeface="Calibri"/>
              </a:rPr>
              <a:t>Hauptsatz + </a:t>
            </a:r>
            <a:r>
              <a:rPr lang="de-DE" dirty="0">
                <a:solidFill>
                  <a:srgbClr val="349937"/>
                </a:solidFill>
                <a:latin typeface="Heebo"/>
                <a:cs typeface="Calibri"/>
              </a:rPr>
              <a:t>Hauptsatz</a:t>
            </a:r>
            <a:endParaRPr lang="de-DE" dirty="0">
              <a:solidFill>
                <a:schemeClr val="bg1">
                  <a:lumMod val="50000"/>
                </a:schemeClr>
              </a:solidFill>
              <a:latin typeface="Heebo" panose="00000500000000000000" pitchFamily="2" charset="-79"/>
              <a:cs typeface="Heebo" panose="00000500000000000000" pitchFamily="2" charset="-79"/>
            </a:endParaRPr>
          </a:p>
        </p:txBody>
      </p:sp>
      <p:sp>
        <p:nvSpPr>
          <p:cNvPr id="17" name="HS + HS rechts">
            <a:extLst>
              <a:ext uri="{FF2B5EF4-FFF2-40B4-BE49-F238E27FC236}">
                <a16:creationId xmlns:a16="http://schemas.microsoft.com/office/drawing/2014/main" id="{0B2A2EEF-F451-AC29-0E43-430543A2BC9A}"/>
              </a:ext>
            </a:extLst>
          </p:cNvPr>
          <p:cNvSpPr txBox="1"/>
          <p:nvPr/>
        </p:nvSpPr>
        <p:spPr>
          <a:xfrm>
            <a:off x="6095998" y="707273"/>
            <a:ext cx="2674778" cy="369332"/>
          </a:xfrm>
          <a:prstGeom prst="rect">
            <a:avLst/>
          </a:prstGeom>
          <a:noFill/>
        </p:spPr>
        <p:txBody>
          <a:bodyPr wrap="square">
            <a:spAutoFit/>
          </a:bodyPr>
          <a:lstStyle/>
          <a:p>
            <a:pPr marL="180975" indent="-180975">
              <a:defRPr/>
            </a:pPr>
            <a:r>
              <a:rPr lang="de-DE" dirty="0">
                <a:solidFill>
                  <a:srgbClr val="349937"/>
                </a:solidFill>
                <a:latin typeface="Heebo"/>
                <a:cs typeface="Calibri"/>
              </a:rPr>
              <a:t> Hauptsatz </a:t>
            </a:r>
            <a:r>
              <a:rPr lang="de-DE" dirty="0">
                <a:solidFill>
                  <a:schemeClr val="bg1">
                    <a:lumMod val="50000"/>
                  </a:schemeClr>
                </a:solidFill>
                <a:latin typeface="Heebo"/>
                <a:cs typeface="Calibri"/>
              </a:rPr>
              <a:t>+ Hauptsatz</a:t>
            </a:r>
            <a:endParaRPr lang="de-DE" dirty="0">
              <a:solidFill>
                <a:schemeClr val="bg1">
                  <a:lumMod val="50000"/>
                </a:schemeClr>
              </a:solidFill>
              <a:latin typeface="Heebo" panose="00000500000000000000" pitchFamily="2" charset="-79"/>
              <a:cs typeface="Heebo" panose="00000500000000000000" pitchFamily="2" charset="-79"/>
            </a:endParaRPr>
          </a:p>
        </p:txBody>
      </p:sp>
      <p:sp>
        <p:nvSpPr>
          <p:cNvPr id="20" name="/">
            <a:extLst>
              <a:ext uri="{FF2B5EF4-FFF2-40B4-BE49-F238E27FC236}">
                <a16:creationId xmlns:a16="http://schemas.microsoft.com/office/drawing/2014/main" id="{4BA4E8C8-D194-C22C-D472-472679EAFE4E}"/>
              </a:ext>
            </a:extLst>
          </p:cNvPr>
          <p:cNvSpPr txBox="1"/>
          <p:nvPr/>
        </p:nvSpPr>
        <p:spPr>
          <a:xfrm>
            <a:off x="5962650" y="681309"/>
            <a:ext cx="214216" cy="369332"/>
          </a:xfrm>
          <a:prstGeom prst="rect">
            <a:avLst/>
          </a:prstGeom>
          <a:noFill/>
        </p:spPr>
        <p:txBody>
          <a:bodyPr wrap="square" rtlCol="0">
            <a:spAutoFit/>
          </a:bodyPr>
          <a:lstStyle/>
          <a:p>
            <a:r>
              <a:rPr lang="de-DE" dirty="0">
                <a:solidFill>
                  <a:schemeClr val="bg1">
                    <a:lumMod val="50000"/>
                  </a:schemeClr>
                </a:solidFill>
              </a:rPr>
              <a:t>/</a:t>
            </a:r>
          </a:p>
        </p:txBody>
      </p:sp>
      <p:sp>
        <p:nvSpPr>
          <p:cNvPr id="21" name="Textfeld 20">
            <a:extLst>
              <a:ext uri="{FF2B5EF4-FFF2-40B4-BE49-F238E27FC236}">
                <a16:creationId xmlns:a16="http://schemas.microsoft.com/office/drawing/2014/main" id="{47DBB741-106E-D406-6C33-2AA889CF9357}"/>
              </a:ext>
            </a:extLst>
          </p:cNvPr>
          <p:cNvSpPr txBox="1"/>
          <p:nvPr/>
        </p:nvSpPr>
        <p:spPr>
          <a:xfrm>
            <a:off x="5562597" y="6478570"/>
            <a:ext cx="5915027" cy="369332"/>
          </a:xfrm>
          <a:prstGeom prst="rect">
            <a:avLst/>
          </a:prstGeom>
          <a:noFill/>
        </p:spPr>
        <p:txBody>
          <a:bodyPr wrap="square">
            <a:spAutoFit/>
          </a:bodyPr>
          <a:lstStyle/>
          <a:p>
            <a:pPr marL="180975" indent="-180975">
              <a:defRPr/>
            </a:pPr>
            <a:r>
              <a:rPr lang="de-DE" b="1" dirty="0">
                <a:solidFill>
                  <a:srgbClr val="0099CC"/>
                </a:solidFill>
                <a:latin typeface="Heebo" panose="00000500000000000000" pitchFamily="2" charset="-79"/>
                <a:cs typeface="Heebo" panose="00000500000000000000" pitchFamily="2" charset="-79"/>
              </a:rPr>
              <a:t>. Aus diesem Grund</a:t>
            </a:r>
            <a:endParaRPr lang="de-DE" dirty="0">
              <a:solidFill>
                <a:srgbClr val="0099CC"/>
              </a:solidFill>
              <a:latin typeface="Heebo" panose="00000500000000000000" pitchFamily="2" charset="-79"/>
              <a:cs typeface="Heebo" panose="00000500000000000000" pitchFamily="2" charset="-79"/>
            </a:endParaRPr>
          </a:p>
        </p:txBody>
      </p:sp>
      <p:sp>
        <p:nvSpPr>
          <p:cNvPr id="15" name="These rechts">
            <a:extLst>
              <a:ext uri="{FF2B5EF4-FFF2-40B4-BE49-F238E27FC236}">
                <a16:creationId xmlns:a16="http://schemas.microsoft.com/office/drawing/2014/main" id="{C629739B-B788-44D0-0A11-052789EEB2E3}"/>
              </a:ext>
            </a:extLst>
          </p:cNvPr>
          <p:cNvSpPr txBox="1"/>
          <p:nvPr/>
        </p:nvSpPr>
        <p:spPr>
          <a:xfrm>
            <a:off x="6096000" y="3780000"/>
            <a:ext cx="5453909" cy="889644"/>
          </a:xfrm>
          <a:prstGeom prst="rect">
            <a:avLst/>
          </a:prstGeom>
          <a:solidFill>
            <a:schemeClr val="bg1">
              <a:lumMod val="65000"/>
            </a:schemeClr>
          </a:solidFill>
        </p:spPr>
        <p:txBody>
          <a:bodyPr rot="0" spcFirstLastPara="0" vertOverflow="overflow" horzOverflow="overflow" vert="horz" wrap="square" lIns="108000" tIns="180000" rIns="108000" bIns="0" numCol="1" spcCol="0" rtlCol="0" fromWordArt="0" anchor="ctr" anchorCtr="1" forceAA="0" compatLnSpc="1">
            <a:prstTxWarp prst="textNoShape">
              <a:avLst/>
            </a:prstTxWarp>
            <a:spAutoFit/>
          </a:bodyPr>
          <a:lstStyle/>
          <a:p>
            <a:r>
              <a:rPr lang="de-DE" sz="3200" dirty="0">
                <a:solidFill>
                  <a:schemeClr val="bg1"/>
                </a:solidFill>
                <a:latin typeface="Heebo" panose="00000500000000000000" pitchFamily="2" charset="-79"/>
                <a:cs typeface="Heebo" panose="00000500000000000000" pitchFamily="2" charset="-79"/>
              </a:rPr>
              <a:t>These / Behauptung</a:t>
            </a:r>
          </a:p>
          <a:p>
            <a:endParaRPr lang="de-DE" sz="1400" dirty="0">
              <a:latin typeface="Heebo" panose="00000500000000000000" pitchFamily="2" charset="-79"/>
              <a:cs typeface="Heebo" panose="00000500000000000000" pitchFamily="2" charset="-79"/>
            </a:endParaRPr>
          </a:p>
        </p:txBody>
      </p:sp>
      <p:sp>
        <p:nvSpPr>
          <p:cNvPr id="14" name="Argument links">
            <a:extLst>
              <a:ext uri="{FF2B5EF4-FFF2-40B4-BE49-F238E27FC236}">
                <a16:creationId xmlns:a16="http://schemas.microsoft.com/office/drawing/2014/main" id="{0D515062-C4ED-1B58-24CC-D59763BF444F}"/>
              </a:ext>
            </a:extLst>
          </p:cNvPr>
          <p:cNvSpPr txBox="1"/>
          <p:nvPr/>
        </p:nvSpPr>
        <p:spPr>
          <a:xfrm>
            <a:off x="642091" y="3780000"/>
            <a:ext cx="5453909" cy="889644"/>
          </a:xfrm>
          <a:prstGeom prst="rect">
            <a:avLst/>
          </a:prstGeom>
          <a:solidFill>
            <a:srgbClr val="349937"/>
          </a:solidFill>
        </p:spPr>
        <p:txBody>
          <a:bodyPr rot="0" spcFirstLastPara="0" vertOverflow="overflow" horzOverflow="overflow" vert="horz" wrap="square" lIns="108000" tIns="180000" rIns="108000" bIns="0" numCol="1" spcCol="0" rtlCol="0" fromWordArt="0" anchor="ctr" anchorCtr="1" forceAA="0" compatLnSpc="1">
            <a:prstTxWarp prst="textNoShape">
              <a:avLst/>
            </a:prstTxWarp>
            <a:spAutoFit/>
          </a:bodyPr>
          <a:lstStyle/>
          <a:p>
            <a:pPr algn="ctr"/>
            <a:r>
              <a:rPr lang="de-DE" sz="3200" dirty="0">
                <a:solidFill>
                  <a:schemeClr val="bg1"/>
                </a:solidFill>
                <a:latin typeface="Heebo" panose="00000500000000000000" pitchFamily="2" charset="-79"/>
                <a:cs typeface="Heebo" panose="00000500000000000000" pitchFamily="2" charset="-79"/>
              </a:rPr>
              <a:t>Argument / Begründung</a:t>
            </a:r>
          </a:p>
          <a:p>
            <a:endParaRPr lang="de-DE" sz="1400" dirty="0">
              <a:latin typeface="Heebo" panose="00000500000000000000" pitchFamily="2" charset="-79"/>
              <a:cs typeface="Heebo" panose="00000500000000000000" pitchFamily="2" charset="-79"/>
            </a:endParaRPr>
          </a:p>
        </p:txBody>
      </p:sp>
      <p:sp>
        <p:nvSpPr>
          <p:cNvPr id="11" name="These links">
            <a:extLst>
              <a:ext uri="{FF2B5EF4-FFF2-40B4-BE49-F238E27FC236}">
                <a16:creationId xmlns:a16="http://schemas.microsoft.com/office/drawing/2014/main" id="{8B970ABF-43BF-91C5-8F27-B08C7DA0A107}"/>
              </a:ext>
            </a:extLst>
          </p:cNvPr>
          <p:cNvSpPr txBox="1"/>
          <p:nvPr/>
        </p:nvSpPr>
        <p:spPr>
          <a:xfrm>
            <a:off x="642091" y="1323895"/>
            <a:ext cx="5453909" cy="889644"/>
          </a:xfrm>
          <a:prstGeom prst="rect">
            <a:avLst/>
          </a:prstGeom>
          <a:solidFill>
            <a:schemeClr val="bg1">
              <a:lumMod val="65000"/>
            </a:schemeClr>
          </a:solidFill>
        </p:spPr>
        <p:txBody>
          <a:bodyPr rot="0" spcFirstLastPara="0" vertOverflow="overflow" horzOverflow="overflow" vert="horz" wrap="square" lIns="108000" tIns="180000" rIns="108000" bIns="0" numCol="1" spcCol="0" rtlCol="0" fromWordArt="0" anchor="ctr" anchorCtr="1" forceAA="0" compatLnSpc="1">
            <a:prstTxWarp prst="textNoShape">
              <a:avLst/>
            </a:prstTxWarp>
            <a:spAutoFit/>
          </a:bodyPr>
          <a:lstStyle/>
          <a:p>
            <a:r>
              <a:rPr lang="de-DE" sz="3200" dirty="0">
                <a:solidFill>
                  <a:schemeClr val="bg1"/>
                </a:solidFill>
                <a:latin typeface="Heebo" panose="00000500000000000000" pitchFamily="2" charset="-79"/>
                <a:cs typeface="Heebo" panose="00000500000000000000" pitchFamily="2" charset="-79"/>
              </a:rPr>
              <a:t>These / Behauptung</a:t>
            </a:r>
          </a:p>
          <a:p>
            <a:endParaRPr lang="de-DE" sz="1400" dirty="0">
              <a:latin typeface="Heebo" panose="00000500000000000000" pitchFamily="2" charset="-79"/>
              <a:cs typeface="Heebo" panose="00000500000000000000" pitchFamily="2" charset="-79"/>
            </a:endParaRPr>
          </a:p>
        </p:txBody>
      </p:sp>
      <p:sp>
        <p:nvSpPr>
          <p:cNvPr id="10" name="Argument rechts">
            <a:extLst>
              <a:ext uri="{FF2B5EF4-FFF2-40B4-BE49-F238E27FC236}">
                <a16:creationId xmlns:a16="http://schemas.microsoft.com/office/drawing/2014/main" id="{92429D90-DB90-A331-6B66-174834A90C18}"/>
              </a:ext>
            </a:extLst>
          </p:cNvPr>
          <p:cNvSpPr txBox="1"/>
          <p:nvPr/>
        </p:nvSpPr>
        <p:spPr>
          <a:xfrm>
            <a:off x="6096000" y="1323895"/>
            <a:ext cx="5453909" cy="889644"/>
          </a:xfrm>
          <a:prstGeom prst="rect">
            <a:avLst/>
          </a:prstGeom>
          <a:solidFill>
            <a:srgbClr val="349937"/>
          </a:solidFill>
        </p:spPr>
        <p:txBody>
          <a:bodyPr rot="0" spcFirstLastPara="0" vertOverflow="overflow" horzOverflow="overflow" vert="horz" wrap="square" lIns="108000" tIns="180000" rIns="108000" bIns="0" numCol="1" spcCol="0" rtlCol="0" fromWordArt="0" anchor="ctr" anchorCtr="1" forceAA="0" compatLnSpc="1">
            <a:prstTxWarp prst="textNoShape">
              <a:avLst/>
            </a:prstTxWarp>
            <a:spAutoFit/>
          </a:bodyPr>
          <a:lstStyle/>
          <a:p>
            <a:pPr algn="ctr"/>
            <a:r>
              <a:rPr lang="de-DE" sz="3200" dirty="0">
                <a:solidFill>
                  <a:schemeClr val="bg1"/>
                </a:solidFill>
                <a:latin typeface="Heebo" panose="00000500000000000000" pitchFamily="2" charset="-79"/>
                <a:cs typeface="Heebo" panose="00000500000000000000" pitchFamily="2" charset="-79"/>
              </a:rPr>
              <a:t>Argument / Begründung</a:t>
            </a:r>
          </a:p>
          <a:p>
            <a:endParaRPr lang="de-DE" sz="1400" dirty="0">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37019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
                                        </p:tgtEl>
                                        <p:attrNameLst>
                                          <p:attrName>style.visibility</p:attrName>
                                        </p:attrNameLst>
                                      </p:cBhvr>
                                      <p:to>
                                        <p:strVal val="hidden"/>
                                      </p:to>
                                    </p:set>
                                  </p:childTnLst>
                                </p:cTn>
                              </p:par>
                              <p:par>
                                <p:cTn id="51" presetID="1" presetClass="entr" presetSubtype="0" fill="hold" grpId="2"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 grpId="0"/>
      <p:bldP spid="16" grpId="1"/>
      <p:bldP spid="18" grpId="0"/>
      <p:bldP spid="19" grpId="0"/>
      <p:bldP spid="3" grpId="0"/>
      <p:bldP spid="3" grpId="1"/>
      <p:bldP spid="4" grpId="0"/>
      <p:bldP spid="5" grpId="0"/>
      <p:bldP spid="7" grpId="0"/>
      <p:bldP spid="9" grpId="0"/>
      <p:bldP spid="13" grpId="0"/>
      <p:bldP spid="13" grpId="1"/>
      <p:bldP spid="17" grpId="0"/>
      <p:bldP spid="17" grpId="1"/>
      <p:bldP spid="20" grpId="0"/>
      <p:bldP spid="20" grpId="1"/>
      <p:bldP spid="21" grpId="0"/>
      <p:bldP spid="15" grpId="0" animBg="1"/>
      <p:bldP spid="15" grpId="1" animBg="1"/>
      <p:bldP spid="15" grpId="2" animBg="1"/>
      <p:bldP spid="14" grpId="0" animBg="1"/>
      <p:bldP spid="14" grpId="1" animBg="1"/>
      <p:bldP spid="14" grpId="2" animBg="1"/>
      <p:bldP spid="11" grpId="0" animBg="1"/>
      <p:bldP spid="11"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id="{9D4CEAED-5449-74DE-B4C3-E726A6FDFE6B}"/>
              </a:ext>
            </a:extLst>
          </p:cNvPr>
          <p:cNvPicPr>
            <a:picLocks noChangeAspect="1"/>
          </p:cNvPicPr>
          <p:nvPr/>
        </p:nvPicPr>
        <p:blipFill>
          <a:blip r:embed="rId2"/>
          <a:stretch>
            <a:fillRect/>
          </a:stretch>
        </p:blipFill>
        <p:spPr>
          <a:xfrm>
            <a:off x="8147352" y="1211880"/>
            <a:ext cx="3118152" cy="2806757"/>
          </a:xfrm>
          <a:prstGeom prst="rect">
            <a:avLst/>
          </a:prstGeom>
        </p:spPr>
      </p:pic>
      <p:sp>
        <p:nvSpPr>
          <p:cNvPr id="5" name="Sprechblase: rechteckig mit abgerundeten Ecken 4">
            <a:extLst>
              <a:ext uri="{FF2B5EF4-FFF2-40B4-BE49-F238E27FC236}">
                <a16:creationId xmlns:a16="http://schemas.microsoft.com/office/drawing/2014/main" id="{87EA1008-6937-A842-83D9-CD3392A0D6C7}"/>
              </a:ext>
            </a:extLst>
          </p:cNvPr>
          <p:cNvSpPr/>
          <p:nvPr/>
        </p:nvSpPr>
        <p:spPr>
          <a:xfrm>
            <a:off x="1082391" y="1211880"/>
            <a:ext cx="5663259" cy="1879838"/>
          </a:xfrm>
          <a:prstGeom prst="wedgeRoundRectCallout">
            <a:avLst>
              <a:gd name="adj1" fmla="val 70371"/>
              <a:gd name="adj2" fmla="val 31819"/>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5B22152E-1698-5E6B-2832-1D8EEA475D93}"/>
              </a:ext>
            </a:extLst>
          </p:cNvPr>
          <p:cNvSpPr txBox="1"/>
          <p:nvPr/>
        </p:nvSpPr>
        <p:spPr>
          <a:xfrm>
            <a:off x="1082391" y="1337392"/>
            <a:ext cx="566325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3600" dirty="0">
                <a:solidFill>
                  <a:srgbClr val="349937"/>
                </a:solidFill>
                <a:latin typeface="Heebo"/>
                <a:cs typeface="Calibri"/>
              </a:rPr>
              <a:t>Mit welchem Ziel argumentieren Susi und Falko?</a:t>
            </a:r>
          </a:p>
        </p:txBody>
      </p:sp>
      <p:sp>
        <p:nvSpPr>
          <p:cNvPr id="2" name="Sprechblase: rechteckig mit abgerundeten Ecken 1">
            <a:extLst>
              <a:ext uri="{FF2B5EF4-FFF2-40B4-BE49-F238E27FC236}">
                <a16:creationId xmlns:a16="http://schemas.microsoft.com/office/drawing/2014/main" id="{4082C7EF-8108-5473-BE68-ABBDE544EE20}"/>
              </a:ext>
            </a:extLst>
          </p:cNvPr>
          <p:cNvSpPr/>
          <p:nvPr/>
        </p:nvSpPr>
        <p:spPr>
          <a:xfrm>
            <a:off x="1082391" y="4018637"/>
            <a:ext cx="5663259" cy="1965828"/>
          </a:xfrm>
          <a:prstGeom prst="wedgeRoundRectCallout">
            <a:avLst>
              <a:gd name="adj1" fmla="val 77620"/>
              <a:gd name="adj2" fmla="val -72909"/>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D70625CA-902C-7959-CC63-1DFAFFAFAAF7}"/>
              </a:ext>
            </a:extLst>
          </p:cNvPr>
          <p:cNvSpPr txBox="1"/>
          <p:nvPr/>
        </p:nvSpPr>
        <p:spPr>
          <a:xfrm>
            <a:off x="1082392" y="4245226"/>
            <a:ext cx="566325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3600" dirty="0">
                <a:solidFill>
                  <a:srgbClr val="349937"/>
                </a:solidFill>
                <a:latin typeface="Heebo"/>
                <a:cs typeface="Calibri"/>
              </a:rPr>
              <a:t>Mit welchem Ziel argumentieren wir in den Wissenschaften?</a:t>
            </a:r>
          </a:p>
        </p:txBody>
      </p:sp>
    </p:spTree>
    <p:extLst>
      <p:ext uri="{BB962C8B-B14F-4D97-AF65-F5344CB8AC3E}">
        <p14:creationId xmlns:p14="http://schemas.microsoft.com/office/powerpoint/2010/main" val="338135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nsiMINTlein">
            <a:extLst>
              <a:ext uri="{FF2B5EF4-FFF2-40B4-BE49-F238E27FC236}">
                <a16:creationId xmlns:a16="http://schemas.microsoft.com/office/drawing/2014/main" id="{9D4CEAED-5449-74DE-B4C3-E726A6FDFE6B}"/>
              </a:ext>
            </a:extLst>
          </p:cNvPr>
          <p:cNvPicPr>
            <a:picLocks noChangeAspect="1"/>
          </p:cNvPicPr>
          <p:nvPr/>
        </p:nvPicPr>
        <p:blipFill>
          <a:blip r:embed="rId3"/>
          <a:stretch>
            <a:fillRect/>
          </a:stretch>
        </p:blipFill>
        <p:spPr>
          <a:xfrm>
            <a:off x="304800" y="173742"/>
            <a:ext cx="2615893" cy="2354656"/>
          </a:xfrm>
          <a:prstGeom prst="rect">
            <a:avLst/>
          </a:prstGeom>
        </p:spPr>
      </p:pic>
      <p:sp>
        <p:nvSpPr>
          <p:cNvPr id="7" name="Sprechblase: rechteckig mit abgerundeten Ecken 6">
            <a:extLst>
              <a:ext uri="{FF2B5EF4-FFF2-40B4-BE49-F238E27FC236}">
                <a16:creationId xmlns:a16="http://schemas.microsoft.com/office/drawing/2014/main" id="{A8FF6972-C1BB-0BFD-DD5C-88B8CCB83510}"/>
              </a:ext>
            </a:extLst>
          </p:cNvPr>
          <p:cNvSpPr/>
          <p:nvPr/>
        </p:nvSpPr>
        <p:spPr>
          <a:xfrm>
            <a:off x="3798126" y="158158"/>
            <a:ext cx="8089074" cy="1872074"/>
          </a:xfrm>
          <a:prstGeom prst="wedgeRoundRectCallout">
            <a:avLst>
              <a:gd name="adj1" fmla="val -60233"/>
              <a:gd name="adj2" fmla="val 13564"/>
              <a:gd name="adj3" fmla="val 16667"/>
            </a:avLst>
          </a:prstGeom>
          <a:noFill/>
          <a:ln w="28575">
            <a:solidFill>
              <a:srgbClr val="349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Wie argumentieren wir">
            <a:extLst>
              <a:ext uri="{FF2B5EF4-FFF2-40B4-BE49-F238E27FC236}">
                <a16:creationId xmlns:a16="http://schemas.microsoft.com/office/drawing/2014/main" id="{CDB20C92-38A4-425F-F084-41F87643BA5D}"/>
              </a:ext>
            </a:extLst>
          </p:cNvPr>
          <p:cNvSpPr txBox="1"/>
          <p:nvPr/>
        </p:nvSpPr>
        <p:spPr>
          <a:xfrm>
            <a:off x="3798126" y="340143"/>
            <a:ext cx="8089074" cy="15081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pPr>
            <a:r>
              <a:rPr lang="de-DE" sz="3600" dirty="0">
                <a:solidFill>
                  <a:srgbClr val="349937"/>
                </a:solidFill>
                <a:latin typeface="Heebo"/>
                <a:cs typeface="Calibri"/>
              </a:rPr>
              <a:t>Wie bauen wir eine Argumentation auf, um unseren Standpunkt zu vertreten?</a:t>
            </a:r>
          </a:p>
          <a:p>
            <a:pPr algn="ctr">
              <a:spcBef>
                <a:spcPts val="1200"/>
              </a:spcBef>
            </a:pPr>
            <a:r>
              <a:rPr lang="de-DE" sz="1600" dirty="0">
                <a:solidFill>
                  <a:srgbClr val="349937"/>
                </a:solidFill>
                <a:latin typeface="Heebo"/>
                <a:cs typeface="Calibri"/>
              </a:rPr>
              <a:t>Wer kann sich noch an die Deutsch-Stunden erinnern?</a:t>
            </a:r>
          </a:p>
        </p:txBody>
      </p:sp>
      <p:sp>
        <p:nvSpPr>
          <p:cNvPr id="9" name="BBB">
            <a:extLst>
              <a:ext uri="{FF2B5EF4-FFF2-40B4-BE49-F238E27FC236}">
                <a16:creationId xmlns:a16="http://schemas.microsoft.com/office/drawing/2014/main" id="{CAD11CA7-75DE-F94C-5F83-590FCAB2B7E1}"/>
              </a:ext>
            </a:extLst>
          </p:cNvPr>
          <p:cNvSpPr txBox="1"/>
          <p:nvPr/>
        </p:nvSpPr>
        <p:spPr>
          <a:xfrm>
            <a:off x="1143001" y="2842720"/>
            <a:ext cx="10925174" cy="838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dirty="0">
                <a:latin typeface="Heebo" panose="00000500000000000000" pitchFamily="2" charset="-79"/>
                <a:cs typeface="Heebo" panose="00000500000000000000" pitchFamily="2" charset="-79"/>
              </a:rPr>
              <a:t>These          +        Argument</a:t>
            </a:r>
          </a:p>
          <a:p>
            <a:pPr>
              <a:spcBef>
                <a:spcPts val="300"/>
              </a:spcBef>
            </a:pP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ehauptung, Urteil, Empfehlung                </a:t>
            </a:r>
            <a:r>
              <a:rPr lang="de-DE" sz="1400" b="1" u="sng" dirty="0">
                <a:latin typeface="Heebo" panose="00000500000000000000" pitchFamily="2" charset="-79"/>
                <a:cs typeface="Heebo" panose="00000500000000000000" pitchFamily="2" charset="-79"/>
              </a:rPr>
              <a:t>B</a:t>
            </a:r>
            <a:r>
              <a:rPr lang="de-DE" sz="1400" dirty="0">
                <a:latin typeface="Heebo" panose="00000500000000000000" pitchFamily="2" charset="-79"/>
                <a:cs typeface="Heebo" panose="00000500000000000000" pitchFamily="2" charset="-79"/>
              </a:rPr>
              <a:t>egründung</a:t>
            </a:r>
          </a:p>
        </p:txBody>
      </p:sp>
      <p:sp>
        <p:nvSpPr>
          <p:cNvPr id="3" name="Hervorhebung Begründung">
            <a:extLst>
              <a:ext uri="{FF2B5EF4-FFF2-40B4-BE49-F238E27FC236}">
                <a16:creationId xmlns:a16="http://schemas.microsoft.com/office/drawing/2014/main" id="{A9D21762-72F2-ACF6-8DE3-5F1035611ED7}"/>
              </a:ext>
            </a:extLst>
          </p:cNvPr>
          <p:cNvSpPr/>
          <p:nvPr/>
        </p:nvSpPr>
        <p:spPr>
          <a:xfrm>
            <a:off x="3902525" y="2738689"/>
            <a:ext cx="2669255" cy="103317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unten gekrümmt 1">
            <a:extLst>
              <a:ext uri="{FF2B5EF4-FFF2-40B4-BE49-F238E27FC236}">
                <a16:creationId xmlns:a16="http://schemas.microsoft.com/office/drawing/2014/main" id="{01E92BFE-A72E-3110-BA2F-0E8D7F757666}"/>
              </a:ext>
            </a:extLst>
          </p:cNvPr>
          <p:cNvSpPr/>
          <p:nvPr/>
        </p:nvSpPr>
        <p:spPr>
          <a:xfrm flipH="1" flipV="1">
            <a:off x="1571624" y="3783635"/>
            <a:ext cx="3114676" cy="584774"/>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7" name="Textfeld 16">
            <a:extLst>
              <a:ext uri="{FF2B5EF4-FFF2-40B4-BE49-F238E27FC236}">
                <a16:creationId xmlns:a16="http://schemas.microsoft.com/office/drawing/2014/main" id="{344D4F2E-9B4F-F1CE-CDF8-0BAFAC83E24C}"/>
              </a:ext>
            </a:extLst>
          </p:cNvPr>
          <p:cNvSpPr txBox="1"/>
          <p:nvPr/>
        </p:nvSpPr>
        <p:spPr>
          <a:xfrm>
            <a:off x="2409825" y="3936352"/>
            <a:ext cx="1419225" cy="369332"/>
          </a:xfrm>
          <a:prstGeom prst="rect">
            <a:avLst/>
          </a:prstGeom>
          <a:noFill/>
        </p:spPr>
        <p:txBody>
          <a:bodyPr wrap="square" rtlCol="0">
            <a:spAutoFit/>
          </a:bodyPr>
          <a:lstStyle/>
          <a:p>
            <a:pPr algn="ctr"/>
            <a:r>
              <a:rPr lang="de-DE" dirty="0">
                <a:solidFill>
                  <a:srgbClr val="349937"/>
                </a:solidFill>
              </a:rPr>
              <a:t>begründet</a:t>
            </a:r>
          </a:p>
        </p:txBody>
      </p:sp>
      <p:sp>
        <p:nvSpPr>
          <p:cNvPr id="5" name="inhaltlich korrekt / falsch">
            <a:extLst>
              <a:ext uri="{FF2B5EF4-FFF2-40B4-BE49-F238E27FC236}">
                <a16:creationId xmlns:a16="http://schemas.microsoft.com/office/drawing/2014/main" id="{7650B41E-D96D-3430-4675-722CB74B4CB9}"/>
              </a:ext>
            </a:extLst>
          </p:cNvPr>
          <p:cNvSpPr txBox="1"/>
          <p:nvPr/>
        </p:nvSpPr>
        <p:spPr>
          <a:xfrm>
            <a:off x="4285134" y="4270998"/>
            <a:ext cx="519288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latin typeface="Heebo"/>
                <a:cs typeface="Calibri"/>
              </a:rPr>
              <a:t>wissenschaftlich belegt</a:t>
            </a:r>
          </a:p>
          <a:p>
            <a:endParaRPr lang="de-DE" sz="2000" dirty="0">
              <a:latin typeface="Heebo"/>
              <a:cs typeface="Calibri"/>
            </a:endParaRPr>
          </a:p>
          <a:p>
            <a:endParaRPr lang="de-DE" sz="2000" dirty="0">
              <a:latin typeface="Heebo"/>
              <a:cs typeface="Calibri"/>
            </a:endParaRPr>
          </a:p>
          <a:p>
            <a:r>
              <a:rPr lang="de-DE" sz="2000" dirty="0">
                <a:latin typeface="Heebo"/>
                <a:cs typeface="Calibri"/>
              </a:rPr>
              <a:t>nicht wissenschaftlich belegt</a:t>
            </a:r>
            <a:br>
              <a:rPr lang="de-DE" sz="2000" dirty="0">
                <a:latin typeface="Heebo"/>
                <a:cs typeface="Calibri"/>
              </a:rPr>
            </a:br>
            <a:r>
              <a:rPr lang="de-DE" sz="2000" dirty="0">
                <a:latin typeface="Heebo"/>
                <a:cs typeface="Calibri"/>
              </a:rPr>
              <a:t>oder unlogisch</a:t>
            </a:r>
          </a:p>
        </p:txBody>
      </p:sp>
      <p:sp>
        <p:nvSpPr>
          <p:cNvPr id="6" name="Pfeil: nach oben und unten 5">
            <a:extLst>
              <a:ext uri="{FF2B5EF4-FFF2-40B4-BE49-F238E27FC236}">
                <a16:creationId xmlns:a16="http://schemas.microsoft.com/office/drawing/2014/main" id="{F5F0809B-4C77-0046-52C3-5CE5E8202F71}"/>
              </a:ext>
            </a:extLst>
          </p:cNvPr>
          <p:cNvSpPr/>
          <p:nvPr/>
        </p:nvSpPr>
        <p:spPr>
          <a:xfrm>
            <a:off x="5611578" y="4607128"/>
            <a:ext cx="178740" cy="507999"/>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unbewusst bewusst">
            <a:extLst>
              <a:ext uri="{FF2B5EF4-FFF2-40B4-BE49-F238E27FC236}">
                <a16:creationId xmlns:a16="http://schemas.microsoft.com/office/drawing/2014/main" id="{0E739FB7-A3BC-1DE1-3B15-7F22C3208F23}"/>
              </a:ext>
            </a:extLst>
          </p:cNvPr>
          <p:cNvSpPr txBox="1"/>
          <p:nvPr/>
        </p:nvSpPr>
        <p:spPr>
          <a:xfrm>
            <a:off x="5396788" y="6154611"/>
            <a:ext cx="18438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dirty="0">
                <a:latin typeface="Heebo"/>
                <a:cs typeface="Calibri"/>
              </a:rPr>
              <a:t>unbewusst</a:t>
            </a:r>
            <a:endParaRPr lang="de-DE" sz="2000" dirty="0">
              <a:latin typeface="Heebo"/>
              <a:cs typeface="Heebo"/>
            </a:endParaRPr>
          </a:p>
          <a:p>
            <a:r>
              <a:rPr lang="de-DE" sz="2000" dirty="0">
                <a:latin typeface="Heebo"/>
                <a:cs typeface="Calibri"/>
              </a:rPr>
              <a:t>bewusst</a:t>
            </a:r>
          </a:p>
        </p:txBody>
      </p:sp>
      <p:sp>
        <p:nvSpPr>
          <p:cNvPr id="19" name="Textfeld 18">
            <a:extLst>
              <a:ext uri="{FF2B5EF4-FFF2-40B4-BE49-F238E27FC236}">
                <a16:creationId xmlns:a16="http://schemas.microsoft.com/office/drawing/2014/main" id="{CA1861E3-E68D-33F6-D961-B1515C009809}"/>
              </a:ext>
            </a:extLst>
          </p:cNvPr>
          <p:cNvSpPr txBox="1"/>
          <p:nvPr/>
        </p:nvSpPr>
        <p:spPr>
          <a:xfrm>
            <a:off x="8088669" y="5215294"/>
            <a:ext cx="3851896" cy="646331"/>
          </a:xfrm>
          <a:prstGeom prst="rect">
            <a:avLst/>
          </a:prstGeom>
          <a:noFill/>
        </p:spPr>
        <p:txBody>
          <a:bodyPr wrap="square" rtlCol="0">
            <a:spAutoFit/>
          </a:bodyPr>
          <a:lstStyle/>
          <a:p>
            <a:r>
              <a:rPr lang="de-DE" sz="3600" dirty="0">
                <a:solidFill>
                  <a:srgbClr val="FF0000"/>
                </a:solidFill>
                <a:latin typeface="Heebo" panose="00000500000000000000" pitchFamily="2" charset="-79"/>
                <a:cs typeface="Heebo" panose="00000500000000000000" pitchFamily="2" charset="-79"/>
              </a:rPr>
              <a:t>Pseudoargument</a:t>
            </a:r>
          </a:p>
        </p:txBody>
      </p:sp>
      <p:sp>
        <p:nvSpPr>
          <p:cNvPr id="10" name="Hervorhebung bewussst unbewusst">
            <a:extLst>
              <a:ext uri="{FF2B5EF4-FFF2-40B4-BE49-F238E27FC236}">
                <a16:creationId xmlns:a16="http://schemas.microsoft.com/office/drawing/2014/main" id="{806759B4-3B68-7E50-155A-C55C58B51AB5}"/>
              </a:ext>
            </a:extLst>
          </p:cNvPr>
          <p:cNvSpPr/>
          <p:nvPr/>
        </p:nvSpPr>
        <p:spPr>
          <a:xfrm>
            <a:off x="4192491" y="5156600"/>
            <a:ext cx="3621851" cy="7275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7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3b7bdf44-c9f6-4e8a-b11e-38f1350b0e6e">ZYSZ63PCDK7H-702998913-9224</_dlc_DocId>
    <_dlc_DocIdUrl xmlns="3b7bdf44-c9f6-4e8a-b11e-38f1350b0e6e">
      <Url>https://eduneteurope.sharepoint.com/sites/sensiMINT-OneDrive/_layouts/15/DocIdRedir.aspx?ID=ZYSZ63PCDK7H-702998913-9224</Url>
      <Description>ZYSZ63PCDK7H-702998913-9224</Description>
    </_dlc_DocIdUrl>
    <lcf76f155ced4ddcb4097134ff3c332f xmlns="c72df712-2aa3-4210-9adc-1892eb12471a">
      <Terms xmlns="http://schemas.microsoft.com/office/infopath/2007/PartnerControls"/>
    </lcf76f155ced4ddcb4097134ff3c332f>
    <Zielgruppen xmlns="c72df712-2aa3-4210-9adc-1892eb12471a" xsi:nil="true"/>
    <_ModernAudienceTargetUserField xmlns="c72df712-2aa3-4210-9adc-1892eb12471a">
      <UserInfo>
        <DisplayName/>
        <AccountId xsi:nil="true"/>
        <AccountType/>
      </UserInfo>
    </_ModernAudienceTargetUserField>
    <TaxCatchAll xmlns="3b7bdf44-c9f6-4e8a-b11e-38f1350b0e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6028E3-235C-4001-BEB0-8DC7B7A2E7AE}">
  <ds:schemaRefs>
    <ds:schemaRef ds:uri="http://schemas.microsoft.com/sharepoint/v3/contenttype/forms"/>
  </ds:schemaRefs>
</ds:datastoreItem>
</file>

<file path=customXml/itemProps2.xml><?xml version="1.0" encoding="utf-8"?>
<ds:datastoreItem xmlns:ds="http://schemas.openxmlformats.org/officeDocument/2006/customXml" ds:itemID="{300FFF46-A61D-47A6-AC7A-D9F3C60B1CA2}">
  <ds:schemaRefs>
    <ds:schemaRef ds:uri="http://purl.org/dc/dcmitype/"/>
    <ds:schemaRef ds:uri="http://purl.org/dc/terms/"/>
    <ds:schemaRef ds:uri="http://schemas.microsoft.com/office/2006/documentManagement/types"/>
    <ds:schemaRef ds:uri="http://schemas.openxmlformats.org/package/2006/metadata/core-properties"/>
    <ds:schemaRef ds:uri="3b7bdf44-c9f6-4e8a-b11e-38f1350b0e6e"/>
    <ds:schemaRef ds:uri="http://purl.org/dc/elements/1.1/"/>
    <ds:schemaRef ds:uri="http://schemas.microsoft.com/office/infopath/2007/PartnerControls"/>
    <ds:schemaRef ds:uri="c72df712-2aa3-4210-9adc-1892eb12471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F24400A-2893-476C-9345-0E4C7D281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df44-c9f6-4e8a-b11e-38f1350b0e6e"/>
    <ds:schemaRef ds:uri="c72df712-2aa3-4210-9adc-1892eb12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FD25E43-AEBE-4DA8-869E-0497163C6F7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Breitbild</PresentationFormat>
  <Paragraphs>182</Paragraphs>
  <Slides>17</Slides>
  <Notes>11</Notes>
  <HiddenSlides>0</HiddenSlides>
  <MMClips>3</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Calibri Light</vt:lpstr>
      <vt:lpstr>Heebo</vt:lpstr>
      <vt:lpstr>Heebo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Roswitha Ritter</dc:creator>
  <cp:lastModifiedBy>Maria Steger</cp:lastModifiedBy>
  <cp:revision>1</cp:revision>
  <dcterms:created xsi:type="dcterms:W3CDTF">2023-11-27T13:40:19Z</dcterms:created>
  <dcterms:modified xsi:type="dcterms:W3CDTF">2023-11-28T18:21:26Z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0x010100ADD64186320F034D96DF7923188D52B4</vt:lpwstr>
  </property>
  <property fmtid="{D5CDD505-2E9C-101B-9397-08002B2CF9AE}" pid="3" name="_dlc_DocIdItemGuid">
    <vt:lpwstr>efb7660d-6e23-4781-908b-ddbc7d76ff97</vt:lpwstr>
  </property>
  <property fmtid="{D5CDD505-2E9C-101B-9397-08002B2CF9AE}" pid="4" name="MediaServiceImageTags">
    <vt:lpwstr/>
  </property>
</Properties>
</file>